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Fira Sans Condensed Light"/>
      <p:regular r:id="rId43"/>
      <p:bold r:id="rId44"/>
      <p:italic r:id="rId45"/>
      <p:boldItalic r:id="rId46"/>
    </p:embeddedFont>
    <p:embeddedFont>
      <p:font typeface="Fira Sans Condensed"/>
      <p:regular r:id="rId47"/>
      <p:bold r:id="rId48"/>
      <p:italic r:id="rId49"/>
      <p:boldItalic r:id="rId50"/>
    </p:embeddedFont>
    <p:embeddedFont>
      <p:font typeface="Rajdhani"/>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FiraSansCondensedLight-bold.fntdata"/><Relationship Id="rId43" Type="http://schemas.openxmlformats.org/officeDocument/2006/relationships/font" Target="fonts/FiraSansCondensedLight-regular.fntdata"/><Relationship Id="rId46" Type="http://schemas.openxmlformats.org/officeDocument/2006/relationships/font" Target="fonts/FiraSansCondensedLight-boldItalic.fntdata"/><Relationship Id="rId45" Type="http://schemas.openxmlformats.org/officeDocument/2006/relationships/font" Target="fonts/FiraSansCondensed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bold.fntdata"/><Relationship Id="rId47" Type="http://schemas.openxmlformats.org/officeDocument/2006/relationships/font" Target="fonts/FiraSansCondensed-regular.fntdata"/><Relationship Id="rId49" Type="http://schemas.openxmlformats.org/officeDocument/2006/relationships/font" Target="fonts/FiraSans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jdhani-regular.fntdata"/><Relationship Id="rId50" Type="http://schemas.openxmlformats.org/officeDocument/2006/relationships/font" Target="fonts/FiraSansCondensed-boldItalic.fntdata"/><Relationship Id="rId52" Type="http://schemas.openxmlformats.org/officeDocument/2006/relationships/font" Target="fonts/Rajdhani-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6bcecd75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6bcecd75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bcecd75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bcecd75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bcecd75a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bcecd75a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d5c21c9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d5c21c9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bcecd75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6bcecd75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d5c21c9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d5c21c9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6bcecd75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6bcecd75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6bcecd75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6bcecd75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bcecd75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bcecd75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bcecd75a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bcecd75a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bcecd75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6bcecd75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bcecd75a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6bcecd75a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bcecd75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6bcecd75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6bcecd75a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6bcecd75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6bcecd75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6bcecd75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e8be6e19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be8be6e19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bcecd75a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bcecd75a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6bcecd75a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6bcecd75a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e8be6e19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e8be6e19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bcecd75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6bcecd75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8a87eb868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8a87eb868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bcecd75a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6bcecd75a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bcecd75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bcecd75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e8be6e19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be8be6e19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6bcecd75a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6bcecd75a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a87eb868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a87eb868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8a87eb86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8a87eb86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a87eb868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a87eb868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8a87eb868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8a87eb868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bcecd75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bcecd75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bcecd75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bcecd75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0" name="Google Shape;10;p2"/>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6" name="Google Shape;46;p11"/>
          <p:cNvSpPr txBox="1"/>
          <p:nvPr>
            <p:ph hasCustomPrompt="1" type="title"/>
          </p:nvPr>
        </p:nvSpPr>
        <p:spPr>
          <a:xfrm>
            <a:off x="311700" y="2062500"/>
            <a:ext cx="8520600" cy="11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indent="-304800" lvl="1" marL="914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indent="-304800" lvl="2" marL="1371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indent="-304800" lvl="3" marL="1828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indent="-304800" lvl="4" marL="22860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indent="-304800" lvl="5" marL="27432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indent="-304800" lvl="6" marL="3200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indent="-304800" lvl="7" marL="3657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indent="-304800" lvl="8" marL="411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4" name="Google Shape;14;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7" name="Google Shape;17;p4"/>
          <p:cNvSpPr txBox="1"/>
          <p:nvPr>
            <p:ph idx="1" type="body"/>
          </p:nvPr>
        </p:nvSpPr>
        <p:spPr>
          <a:xfrm>
            <a:off x="1115100" y="1152475"/>
            <a:ext cx="6913800" cy="3456000"/>
          </a:xfrm>
          <a:prstGeom prst="rect">
            <a:avLst/>
          </a:prstGeom>
          <a:solidFill>
            <a:schemeClr val="dk1">
              <a:alpha val="56699"/>
            </a:schemeClr>
          </a:solidFill>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indent="-317500" lvl="1" marL="9144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indent="-317500" lvl="2" marL="1371600">
              <a:spcBef>
                <a:spcPts val="0"/>
              </a:spcBef>
              <a:spcAft>
                <a:spcPts val="0"/>
              </a:spcAft>
              <a:buClr>
                <a:srgbClr val="191919"/>
              </a:buClr>
              <a:buSzPts val="1400"/>
              <a:buFont typeface="Roboto Condensed Light"/>
              <a:buChar char="■"/>
              <a:defRPr sz="1200"/>
            </a:lvl3pPr>
            <a:lvl4pPr indent="-317500" lvl="3" marL="1828800">
              <a:spcBef>
                <a:spcPts val="0"/>
              </a:spcBef>
              <a:spcAft>
                <a:spcPts val="0"/>
              </a:spcAft>
              <a:buClr>
                <a:srgbClr val="191919"/>
              </a:buClr>
              <a:buSzPts val="1400"/>
              <a:buFont typeface="Roboto Condensed Light"/>
              <a:buChar char="●"/>
              <a:defRPr sz="1200"/>
            </a:lvl4pPr>
            <a:lvl5pPr indent="-317500" lvl="4" marL="2286000">
              <a:spcBef>
                <a:spcPts val="0"/>
              </a:spcBef>
              <a:spcAft>
                <a:spcPts val="0"/>
              </a:spcAft>
              <a:buClr>
                <a:srgbClr val="191919"/>
              </a:buClr>
              <a:buSzPts val="1400"/>
              <a:buFont typeface="Roboto Condensed Light"/>
              <a:buChar char="○"/>
              <a:defRPr sz="1200"/>
            </a:lvl5pPr>
            <a:lvl6pPr indent="-317500" lvl="5" marL="2743200">
              <a:spcBef>
                <a:spcPts val="0"/>
              </a:spcBef>
              <a:spcAft>
                <a:spcPts val="0"/>
              </a:spcAft>
              <a:buClr>
                <a:srgbClr val="191919"/>
              </a:buClr>
              <a:buSzPts val="1400"/>
              <a:buFont typeface="Roboto Condensed Light"/>
              <a:buChar char="■"/>
              <a:defRPr sz="1200"/>
            </a:lvl6pPr>
            <a:lvl7pPr indent="-317500" lvl="6" marL="3200400">
              <a:spcBef>
                <a:spcPts val="0"/>
              </a:spcBef>
              <a:spcAft>
                <a:spcPts val="0"/>
              </a:spcAft>
              <a:buClr>
                <a:srgbClr val="191919"/>
              </a:buClr>
              <a:buSzPts val="1400"/>
              <a:buFont typeface="Roboto Condensed Light"/>
              <a:buChar char="●"/>
              <a:defRPr sz="1200"/>
            </a:lvl7pPr>
            <a:lvl8pPr indent="-317500" lvl="7" marL="3657600">
              <a:spcBef>
                <a:spcPts val="0"/>
              </a:spcBef>
              <a:spcAft>
                <a:spcPts val="0"/>
              </a:spcAft>
              <a:buClr>
                <a:srgbClr val="191919"/>
              </a:buClr>
              <a:buSzPts val="1400"/>
              <a:buFont typeface="Roboto Condensed Light"/>
              <a:buChar char="○"/>
              <a:defRPr sz="1200"/>
            </a:lvl8pPr>
            <a:lvl9pPr indent="-317500" lvl="8" marL="4114800">
              <a:spcBef>
                <a:spcPts val="0"/>
              </a:spcBef>
              <a:spcAft>
                <a:spcPts val="0"/>
              </a:spcAft>
              <a:buClr>
                <a:srgbClr val="191919"/>
              </a:buClr>
              <a:buSzPts val="1400"/>
              <a:buFont typeface="Roboto Condensed Light"/>
              <a:buChar char="■"/>
              <a:defRPr sz="1200"/>
            </a:lvl9pPr>
          </a:lstStyle>
          <a:p/>
        </p:txBody>
      </p:sp>
      <p:sp>
        <p:nvSpPr>
          <p:cNvPr id="18" name="Google Shape;18;p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1" name="Google Shape;21;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2" name="Google Shape;22;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3" name="Google Shape;23;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4" name="Google Shape;24;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5" name="Google Shape;25;p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8" name="Google Shape;28;p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1" name="Google Shape;31;p7"/>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p:txBody>
      </p:sp>
      <p:sp>
        <p:nvSpPr>
          <p:cNvPr id="32" name="Google Shape;32;p7"/>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5" name="Google Shape;35;p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8" name="Google Shape;38;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3" name="Google Shape;43;p10"/>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3"/>
          <p:cNvSpPr txBox="1"/>
          <p:nvPr>
            <p:ph type="ctrTitle"/>
          </p:nvPr>
        </p:nvSpPr>
        <p:spPr>
          <a:xfrm>
            <a:off x="3768675" y="991525"/>
            <a:ext cx="5546100" cy="22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Learning</a:t>
            </a:r>
            <a:endParaRPr sz="5000"/>
          </a:p>
        </p:txBody>
      </p:sp>
      <p:sp>
        <p:nvSpPr>
          <p:cNvPr id="54" name="Google Shape;54;p13"/>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Gehad Hisham</a:t>
            </a:r>
            <a:endParaRPr/>
          </a:p>
        </p:txBody>
      </p:sp>
      <p:pic>
        <p:nvPicPr>
          <p:cNvPr id="55" name="Google Shape;55;p13"/>
          <p:cNvPicPr preferRelativeResize="0"/>
          <p:nvPr/>
        </p:nvPicPr>
        <p:blipFill rotWithShape="1">
          <a:blip r:embed="rId4">
            <a:alphaModFix/>
          </a:blip>
          <a:srcRect b="0" l="25302" r="25297" t="0"/>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nvSpPr>
        <p:spPr>
          <a:xfrm>
            <a:off x="903150" y="1768625"/>
            <a:ext cx="73377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2"/>
              </a:buClr>
              <a:buSzPts val="2500"/>
              <a:buFont typeface="Fira Sans Condensed Light"/>
              <a:buChar char="●"/>
            </a:pPr>
            <a:r>
              <a:rPr lang="en" sz="2500">
                <a:solidFill>
                  <a:schemeClr val="lt2"/>
                </a:solidFill>
                <a:latin typeface="Fira Sans Condensed Light"/>
                <a:ea typeface="Fira Sans Condensed Light"/>
                <a:cs typeface="Fira Sans Condensed Light"/>
                <a:sym typeface="Fira Sans Condensed Light"/>
              </a:rPr>
              <a:t>Use a Loss Function.</a:t>
            </a:r>
            <a:br>
              <a:rPr lang="en" sz="2500">
                <a:solidFill>
                  <a:schemeClr val="lt2"/>
                </a:solidFill>
                <a:latin typeface="Fira Sans Condensed Light"/>
                <a:ea typeface="Fira Sans Condensed Light"/>
                <a:cs typeface="Fira Sans Condensed Light"/>
                <a:sym typeface="Fira Sans Condensed Light"/>
              </a:rPr>
            </a:br>
            <a:endParaRPr sz="2500">
              <a:solidFill>
                <a:schemeClr val="lt2"/>
              </a:solidFill>
              <a:latin typeface="Fira Sans Condensed Light"/>
              <a:ea typeface="Fira Sans Condensed Light"/>
              <a:cs typeface="Fira Sans Condensed Light"/>
              <a:sym typeface="Fira Sans Condensed Light"/>
            </a:endParaRPr>
          </a:p>
          <a:p>
            <a:pPr indent="-387350" lvl="0" marL="457200" rtl="0" algn="l">
              <a:spcBef>
                <a:spcPts val="0"/>
              </a:spcBef>
              <a:spcAft>
                <a:spcPts val="0"/>
              </a:spcAft>
              <a:buClr>
                <a:schemeClr val="lt2"/>
              </a:buClr>
              <a:buSzPts val="2500"/>
              <a:buFont typeface="Fira Sans Condensed Light"/>
              <a:buChar char="●"/>
            </a:pPr>
            <a:r>
              <a:rPr lang="en" sz="2500">
                <a:solidFill>
                  <a:schemeClr val="lt2"/>
                </a:solidFill>
                <a:latin typeface="Fira Sans Condensed Light"/>
                <a:ea typeface="Fira Sans Condensed Light"/>
                <a:cs typeface="Fira Sans Condensed Light"/>
                <a:sym typeface="Fira Sans Condensed Light"/>
              </a:rPr>
              <a:t>Go backwards &amp; adjust initial weights and biases.</a:t>
            </a:r>
            <a:br>
              <a:rPr lang="en" sz="2500">
                <a:solidFill>
                  <a:schemeClr val="lt2"/>
                </a:solidFill>
                <a:latin typeface="Fira Sans Condensed Light"/>
                <a:ea typeface="Fira Sans Condensed Light"/>
                <a:cs typeface="Fira Sans Condensed Light"/>
                <a:sym typeface="Fira Sans Condensed Light"/>
              </a:rPr>
            </a:br>
            <a:endParaRPr sz="2500">
              <a:solidFill>
                <a:schemeClr val="lt2"/>
              </a:solidFill>
              <a:latin typeface="Fira Sans Condensed Light"/>
              <a:ea typeface="Fira Sans Condensed Light"/>
              <a:cs typeface="Fira Sans Condensed Light"/>
              <a:sym typeface="Fira Sans Condensed Light"/>
            </a:endParaRPr>
          </a:p>
          <a:p>
            <a:pPr indent="-387350" lvl="0" marL="457200" rtl="0" algn="l">
              <a:spcBef>
                <a:spcPts val="0"/>
              </a:spcBef>
              <a:spcAft>
                <a:spcPts val="0"/>
              </a:spcAft>
              <a:buClr>
                <a:schemeClr val="lt2"/>
              </a:buClr>
              <a:buSzPts val="2500"/>
              <a:buFont typeface="Fira Sans Condensed Light"/>
              <a:buChar char="●"/>
            </a:pPr>
            <a:r>
              <a:rPr lang="en" sz="2500">
                <a:solidFill>
                  <a:schemeClr val="lt2"/>
                </a:solidFill>
                <a:latin typeface="Fira Sans Condensed Light"/>
                <a:ea typeface="Fira Sans Condensed Light"/>
                <a:cs typeface="Fira Sans Condensed Light"/>
                <a:sym typeface="Fira Sans Condensed Light"/>
              </a:rPr>
              <a:t>Values adjusted to better fit prediction model.</a:t>
            </a:r>
            <a:endParaRPr sz="2500">
              <a:solidFill>
                <a:schemeClr val="lt2"/>
              </a:solidFill>
              <a:latin typeface="Fira Sans Condensed Light"/>
              <a:ea typeface="Fira Sans Condensed Light"/>
              <a:cs typeface="Fira Sans Condensed Light"/>
              <a:sym typeface="Fira Sans Condensed Light"/>
            </a:endParaRPr>
          </a:p>
        </p:txBody>
      </p:sp>
      <p:sp>
        <p:nvSpPr>
          <p:cNvPr id="110" name="Google Shape;110;p22"/>
          <p:cNvSpPr txBox="1"/>
          <p:nvPr/>
        </p:nvSpPr>
        <p:spPr>
          <a:xfrm>
            <a:off x="978350" y="604400"/>
            <a:ext cx="676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2"/>
                </a:solidFill>
                <a:latin typeface="Fira Sans Condensed"/>
                <a:ea typeface="Fira Sans Condensed"/>
                <a:cs typeface="Fira Sans Condensed"/>
                <a:sym typeface="Fira Sans Condensed"/>
              </a:rPr>
              <a:t>Improving:</a:t>
            </a:r>
            <a:endParaRPr b="1" sz="32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nvSpPr>
        <p:spPr>
          <a:xfrm>
            <a:off x="1401750" y="1602000"/>
            <a:ext cx="63405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700">
                <a:solidFill>
                  <a:schemeClr val="lt2"/>
                </a:solidFill>
                <a:latin typeface="Fira Sans Condensed Light"/>
                <a:ea typeface="Fira Sans Condensed Light"/>
                <a:cs typeface="Fira Sans Condensed Light"/>
                <a:sym typeface="Fira Sans Condensed Light"/>
              </a:rPr>
              <a:t>Terms Used In </a:t>
            </a:r>
            <a:r>
              <a:rPr b="1" lang="en" sz="5700">
                <a:solidFill>
                  <a:srgbClr val="69E781"/>
                </a:solidFill>
                <a:latin typeface="Fira Sans Condensed"/>
                <a:ea typeface="Fira Sans Condensed"/>
                <a:cs typeface="Fira Sans Condensed"/>
                <a:sym typeface="Fira Sans Condensed"/>
              </a:rPr>
              <a:t>Neural Networks</a:t>
            </a:r>
            <a:endParaRPr/>
          </a:p>
        </p:txBody>
      </p:sp>
      <p:pic>
        <p:nvPicPr>
          <p:cNvPr id="116" name="Google Shape;116;p23"/>
          <p:cNvPicPr preferRelativeResize="0"/>
          <p:nvPr/>
        </p:nvPicPr>
        <p:blipFill>
          <a:blip r:embed="rId3">
            <a:alphaModFix/>
          </a:blip>
          <a:stretch>
            <a:fillRect/>
          </a:stretch>
        </p:blipFill>
        <p:spPr>
          <a:xfrm>
            <a:off x="5657211" y="316075"/>
            <a:ext cx="2721328" cy="1570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nvSpPr>
        <p:spPr>
          <a:xfrm>
            <a:off x="1189950" y="481600"/>
            <a:ext cx="33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Activation Function</a:t>
            </a:r>
            <a:endParaRPr b="1" sz="3000">
              <a:solidFill>
                <a:schemeClr val="lt2"/>
              </a:solidFill>
              <a:latin typeface="Fira Sans Condensed"/>
              <a:ea typeface="Fira Sans Condensed"/>
              <a:cs typeface="Fira Sans Condensed"/>
              <a:sym typeface="Fira Sans Condensed"/>
            </a:endParaRPr>
          </a:p>
        </p:txBody>
      </p:sp>
      <p:sp>
        <p:nvSpPr>
          <p:cNvPr id="122" name="Google Shape;122;p24"/>
          <p:cNvSpPr/>
          <p:nvPr/>
        </p:nvSpPr>
        <p:spPr>
          <a:xfrm>
            <a:off x="407375" y="516400"/>
            <a:ext cx="611700" cy="5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Fira Sans Condensed"/>
                <a:ea typeface="Fira Sans Condensed"/>
                <a:cs typeface="Fira Sans Condensed"/>
                <a:sym typeface="Fira Sans Condensed"/>
              </a:rPr>
              <a:t>1</a:t>
            </a:r>
            <a:endParaRPr b="1" sz="2500">
              <a:latin typeface="Fira Sans Condensed"/>
              <a:ea typeface="Fira Sans Condensed"/>
              <a:cs typeface="Fira Sans Condensed"/>
              <a:sym typeface="Fira Sans Condensed"/>
            </a:endParaRPr>
          </a:p>
        </p:txBody>
      </p:sp>
      <p:sp>
        <p:nvSpPr>
          <p:cNvPr id="123" name="Google Shape;123;p24"/>
          <p:cNvSpPr txBox="1"/>
          <p:nvPr/>
        </p:nvSpPr>
        <p:spPr>
          <a:xfrm>
            <a:off x="884300" y="1473625"/>
            <a:ext cx="71379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2"/>
              </a:buClr>
              <a:buSzPts val="2200"/>
              <a:buFont typeface="Fira Sans Condensed Light"/>
              <a:buChar char="●"/>
            </a:pPr>
            <a:r>
              <a:rPr lang="en" sz="2200">
                <a:solidFill>
                  <a:schemeClr val="lt2"/>
                </a:solidFill>
                <a:latin typeface="Fira Sans Condensed Light"/>
                <a:ea typeface="Fira Sans Condensed Light"/>
                <a:cs typeface="Fira Sans Condensed Light"/>
                <a:sym typeface="Fira Sans Condensed Light"/>
              </a:rPr>
              <a:t>Introduce Non-Linearity in the Network.</a:t>
            </a:r>
            <a:endParaRPr sz="2200">
              <a:solidFill>
                <a:schemeClr val="lt2"/>
              </a:solidFill>
              <a:latin typeface="Fira Sans Condensed Light"/>
              <a:ea typeface="Fira Sans Condensed Light"/>
              <a:cs typeface="Fira Sans Condensed Light"/>
              <a:sym typeface="Fira Sans Condensed Light"/>
            </a:endParaRPr>
          </a:p>
          <a:p>
            <a:pPr indent="-368300" lvl="0" marL="457200" rtl="0" algn="l">
              <a:spcBef>
                <a:spcPts val="0"/>
              </a:spcBef>
              <a:spcAft>
                <a:spcPts val="0"/>
              </a:spcAft>
              <a:buClr>
                <a:schemeClr val="lt2"/>
              </a:buClr>
              <a:buSzPts val="2200"/>
              <a:buFont typeface="Fira Sans Condensed Light"/>
              <a:buChar char="●"/>
            </a:pPr>
            <a:r>
              <a:rPr lang="en" sz="2200">
                <a:solidFill>
                  <a:schemeClr val="lt2"/>
                </a:solidFill>
                <a:latin typeface="Fira Sans Condensed Light"/>
                <a:ea typeface="Fira Sans Condensed Light"/>
                <a:cs typeface="Fira Sans Condensed Light"/>
                <a:sym typeface="Fira Sans Condensed Light"/>
              </a:rPr>
              <a:t>Decide </a:t>
            </a:r>
            <a:r>
              <a:rPr lang="en" sz="2200">
                <a:solidFill>
                  <a:schemeClr val="lt2"/>
                </a:solidFill>
                <a:latin typeface="Fira Sans Condensed Light"/>
                <a:ea typeface="Fira Sans Condensed Light"/>
                <a:cs typeface="Fira Sans Condensed Light"/>
                <a:sym typeface="Fira Sans Condensed Light"/>
              </a:rPr>
              <a:t>whether</a:t>
            </a:r>
            <a:r>
              <a:rPr lang="en" sz="2200">
                <a:solidFill>
                  <a:schemeClr val="lt2"/>
                </a:solidFill>
                <a:latin typeface="Fira Sans Condensed Light"/>
                <a:ea typeface="Fira Sans Condensed Light"/>
                <a:cs typeface="Fira Sans Condensed Light"/>
                <a:sym typeface="Fira Sans Condensed Light"/>
              </a:rPr>
              <a:t> a neuron can contribute to the next layer.</a:t>
            </a:r>
            <a:endParaRPr sz="2200">
              <a:solidFill>
                <a:schemeClr val="lt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sz="2200">
              <a:solidFill>
                <a:schemeClr val="lt2"/>
              </a:solidFill>
              <a:latin typeface="Fira Sans Condensed Light"/>
              <a:ea typeface="Fira Sans Condensed Light"/>
              <a:cs typeface="Fira Sans Condensed Light"/>
              <a:sym typeface="Fira Sans Condensed Light"/>
            </a:endParaRPr>
          </a:p>
        </p:txBody>
      </p:sp>
      <p:sp>
        <p:nvSpPr>
          <p:cNvPr id="124" name="Google Shape;124;p24"/>
          <p:cNvSpPr txBox="1"/>
          <p:nvPr/>
        </p:nvSpPr>
        <p:spPr>
          <a:xfrm>
            <a:off x="1551000" y="2973550"/>
            <a:ext cx="6042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69E781"/>
                </a:solidFill>
                <a:latin typeface="Fira Sans Condensed"/>
                <a:ea typeface="Fira Sans Condensed"/>
                <a:cs typeface="Fira Sans Condensed"/>
                <a:sym typeface="Fira Sans Condensed"/>
              </a:rPr>
              <a:t>But, how we decide if a neuron can fire/activate or not?</a:t>
            </a:r>
            <a:endParaRPr b="1" sz="2400">
              <a:solidFill>
                <a:srgbClr val="69E781"/>
              </a:solidFill>
              <a:latin typeface="Fira Sans Condensed"/>
              <a:ea typeface="Fira Sans Condensed"/>
              <a:cs typeface="Fira Sans Condensed"/>
              <a:sym typeface="Fira Sans Condensed"/>
            </a:endParaRPr>
          </a:p>
        </p:txBody>
      </p:sp>
      <p:sp>
        <p:nvSpPr>
          <p:cNvPr id="125" name="Google Shape;125;p24"/>
          <p:cNvSpPr txBox="1"/>
          <p:nvPr/>
        </p:nvSpPr>
        <p:spPr>
          <a:xfrm>
            <a:off x="-115250" y="792575"/>
            <a:ext cx="5409300" cy="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3">
            <a:alphaModFix/>
          </a:blip>
          <a:srcRect b="21543" l="60164" r="10301" t="19801"/>
          <a:stretch/>
        </p:blipFill>
        <p:spPr>
          <a:xfrm>
            <a:off x="703264" y="410862"/>
            <a:ext cx="7737477" cy="4321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p:nvPr/>
        </p:nvSpPr>
        <p:spPr>
          <a:xfrm>
            <a:off x="716513" y="39486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a:off x="837250" y="693700"/>
            <a:ext cx="552900" cy="4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Fira Sans Condensed"/>
                <a:ea typeface="Fira Sans Condensed"/>
                <a:cs typeface="Fira Sans Condensed"/>
                <a:sym typeface="Fira Sans Condensed"/>
              </a:rPr>
              <a:t>a.</a:t>
            </a:r>
            <a:endParaRPr b="1" sz="2200">
              <a:latin typeface="Fira Sans Condensed"/>
              <a:ea typeface="Fira Sans Condensed"/>
              <a:cs typeface="Fira Sans Condensed"/>
              <a:sym typeface="Fira Sans Condensed"/>
            </a:endParaRPr>
          </a:p>
        </p:txBody>
      </p:sp>
      <p:sp>
        <p:nvSpPr>
          <p:cNvPr id="137" name="Google Shape;137;p26"/>
          <p:cNvSpPr txBox="1"/>
          <p:nvPr/>
        </p:nvSpPr>
        <p:spPr>
          <a:xfrm>
            <a:off x="1513825" y="678400"/>
            <a:ext cx="247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Fira Sans Condensed"/>
                <a:ea typeface="Fira Sans Condensed"/>
                <a:cs typeface="Fira Sans Condensed"/>
                <a:sym typeface="Fira Sans Condensed"/>
              </a:rPr>
              <a:t>Step Function</a:t>
            </a:r>
            <a:endParaRPr b="1" sz="2400">
              <a:solidFill>
                <a:schemeClr val="lt2"/>
              </a:solidFill>
              <a:latin typeface="Fira Sans Condensed"/>
              <a:ea typeface="Fira Sans Condensed"/>
              <a:cs typeface="Fira Sans Condensed"/>
              <a:sym typeface="Fira Sans Condensed"/>
            </a:endParaRPr>
          </a:p>
        </p:txBody>
      </p:sp>
      <p:sp>
        <p:nvSpPr>
          <p:cNvPr id="138" name="Google Shape;138;p26"/>
          <p:cNvSpPr txBox="1"/>
          <p:nvPr/>
        </p:nvSpPr>
        <p:spPr>
          <a:xfrm>
            <a:off x="1513825" y="1709850"/>
            <a:ext cx="6764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ira Sans Condensed Light"/>
                <a:ea typeface="Fira Sans Condensed Light"/>
                <a:cs typeface="Fira Sans Condensed Light"/>
                <a:sym typeface="Fira Sans Condensed Light"/>
              </a:rPr>
              <a:t>If value &gt; 0 → Activate</a:t>
            </a:r>
            <a:endParaRPr sz="25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5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500">
                <a:solidFill>
                  <a:schemeClr val="lt2"/>
                </a:solidFill>
                <a:latin typeface="Fira Sans Condensed Light"/>
                <a:ea typeface="Fira Sans Condensed Light"/>
                <a:cs typeface="Fira Sans Condensed Light"/>
                <a:sym typeface="Fira Sans Condensed Light"/>
              </a:rPr>
              <a:t>		</a:t>
            </a:r>
            <a:r>
              <a:rPr lang="en" sz="2500">
                <a:solidFill>
                  <a:schemeClr val="lt2"/>
                </a:solidFill>
                <a:latin typeface="Fira Sans Condensed Light"/>
                <a:ea typeface="Fira Sans Condensed Light"/>
                <a:cs typeface="Fira Sans Condensed Light"/>
                <a:sym typeface="Fira Sans Condensed Light"/>
              </a:rPr>
              <a:t>else → Do not activate </a:t>
            </a:r>
            <a:endParaRPr sz="25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500">
                <a:solidFill>
                  <a:schemeClr val="lt2"/>
                </a:solidFill>
                <a:latin typeface="Fira Sans Condensed Light"/>
                <a:ea typeface="Fira Sans Condensed Light"/>
                <a:cs typeface="Fira Sans Condensed Light"/>
                <a:sym typeface="Fira Sans Condensed Light"/>
              </a:rPr>
              <a:t>		</a:t>
            </a:r>
            <a:endParaRPr sz="25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500">
                <a:solidFill>
                  <a:schemeClr val="lt2"/>
                </a:solidFill>
                <a:latin typeface="Fira Sans Condensed Light"/>
                <a:ea typeface="Fira Sans Condensed Light"/>
                <a:cs typeface="Fira Sans Condensed Light"/>
                <a:sym typeface="Fira Sans Condensed Light"/>
              </a:rPr>
              <a:t> 		</a:t>
            </a:r>
            <a:r>
              <a:rPr b="1" lang="en" sz="2500">
                <a:solidFill>
                  <a:schemeClr val="lt2"/>
                </a:solidFill>
                <a:latin typeface="Fira Sans Condensed"/>
                <a:ea typeface="Fira Sans Condensed"/>
                <a:cs typeface="Fira Sans Condensed"/>
                <a:sym typeface="Fira Sans Condensed"/>
              </a:rPr>
              <a:t>	0 is the “threshold”</a:t>
            </a:r>
            <a:endParaRPr b="1" sz="2500">
              <a:solidFill>
                <a:schemeClr val="lt2"/>
              </a:solidFill>
              <a:latin typeface="Fira Sans Condensed"/>
              <a:ea typeface="Fira Sans Condensed"/>
              <a:cs typeface="Fira Sans Condensed"/>
              <a:sym typeface="Fira Sans Condensed"/>
            </a:endParaRPr>
          </a:p>
        </p:txBody>
      </p:sp>
      <p:sp>
        <p:nvSpPr>
          <p:cNvPr id="139" name="Google Shape;139;p26"/>
          <p:cNvSpPr txBox="1"/>
          <p:nvPr/>
        </p:nvSpPr>
        <p:spPr>
          <a:xfrm>
            <a:off x="6963825" y="4239275"/>
            <a:ext cx="174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2"/>
              </a:solidFill>
              <a:latin typeface="Fira Sans Condensed Light"/>
              <a:ea typeface="Fira Sans Condensed Light"/>
              <a:cs typeface="Fira Sans Condensed Light"/>
              <a:sym typeface="Fira Sans Condensed Light"/>
            </a:endParaRPr>
          </a:p>
        </p:txBody>
      </p:sp>
      <p:sp>
        <p:nvSpPr>
          <p:cNvPr id="140" name="Google Shape;140;p26"/>
          <p:cNvSpPr txBox="1"/>
          <p:nvPr/>
        </p:nvSpPr>
        <p:spPr>
          <a:xfrm>
            <a:off x="7046150" y="4020675"/>
            <a:ext cx="212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nvSpPr>
        <p:spPr>
          <a:xfrm>
            <a:off x="881950" y="5395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2"/>
                </a:solidFill>
                <a:latin typeface="Fira Sans Condensed"/>
                <a:ea typeface="Fira Sans Condensed"/>
                <a:cs typeface="Fira Sans Condensed"/>
                <a:sym typeface="Fira Sans Condensed"/>
              </a:rPr>
              <a:t>Binary Activation?</a:t>
            </a:r>
            <a:endParaRPr b="1" sz="2400"/>
          </a:p>
        </p:txBody>
      </p:sp>
      <p:pic>
        <p:nvPicPr>
          <p:cNvPr id="146" name="Google Shape;146;p27"/>
          <p:cNvPicPr preferRelativeResize="0"/>
          <p:nvPr/>
        </p:nvPicPr>
        <p:blipFill rotWithShape="1">
          <a:blip r:embed="rId3">
            <a:alphaModFix/>
          </a:blip>
          <a:srcRect b="29267" l="60297" r="11632" t="30650"/>
          <a:stretch/>
        </p:blipFill>
        <p:spPr>
          <a:xfrm>
            <a:off x="1455801" y="1486375"/>
            <a:ext cx="6441702" cy="258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p:nvPr/>
        </p:nvSpPr>
        <p:spPr>
          <a:xfrm>
            <a:off x="837250" y="693700"/>
            <a:ext cx="552900" cy="4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Fira Sans Condensed"/>
                <a:ea typeface="Fira Sans Condensed"/>
                <a:cs typeface="Fira Sans Condensed"/>
                <a:sym typeface="Fira Sans Condensed"/>
              </a:rPr>
              <a:t>b</a:t>
            </a:r>
            <a:r>
              <a:rPr b="1" lang="en" sz="2000">
                <a:latin typeface="Fira Sans Condensed"/>
                <a:ea typeface="Fira Sans Condensed"/>
                <a:cs typeface="Fira Sans Condensed"/>
                <a:sym typeface="Fira Sans Condensed"/>
              </a:rPr>
              <a:t>.</a:t>
            </a:r>
            <a:endParaRPr b="1" sz="2000">
              <a:latin typeface="Fira Sans Condensed"/>
              <a:ea typeface="Fira Sans Condensed"/>
              <a:cs typeface="Fira Sans Condensed"/>
              <a:sym typeface="Fira Sans Condensed"/>
            </a:endParaRPr>
          </a:p>
        </p:txBody>
      </p:sp>
      <p:sp>
        <p:nvSpPr>
          <p:cNvPr id="152" name="Google Shape;152;p28"/>
          <p:cNvSpPr txBox="1"/>
          <p:nvPr/>
        </p:nvSpPr>
        <p:spPr>
          <a:xfrm>
            <a:off x="1513825" y="678400"/>
            <a:ext cx="247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Fira Sans Condensed"/>
                <a:ea typeface="Fira Sans Condensed"/>
                <a:cs typeface="Fira Sans Condensed"/>
                <a:sym typeface="Fira Sans Condensed"/>
              </a:rPr>
              <a:t>Linear</a:t>
            </a:r>
            <a:r>
              <a:rPr b="1" lang="en" sz="2400">
                <a:solidFill>
                  <a:schemeClr val="lt2"/>
                </a:solidFill>
                <a:latin typeface="Fira Sans Condensed"/>
                <a:ea typeface="Fira Sans Condensed"/>
                <a:cs typeface="Fira Sans Condensed"/>
                <a:sym typeface="Fira Sans Condensed"/>
              </a:rPr>
              <a:t> Function</a:t>
            </a:r>
            <a:endParaRPr b="1" sz="2400">
              <a:solidFill>
                <a:schemeClr val="lt2"/>
              </a:solidFill>
              <a:latin typeface="Fira Sans Condensed"/>
              <a:ea typeface="Fira Sans Condensed"/>
              <a:cs typeface="Fira Sans Condensed"/>
              <a:sym typeface="Fira Sans Condensed"/>
            </a:endParaRPr>
          </a:p>
        </p:txBody>
      </p:sp>
      <p:pic>
        <p:nvPicPr>
          <p:cNvPr id="153" name="Google Shape;153;p28"/>
          <p:cNvPicPr preferRelativeResize="0"/>
          <p:nvPr/>
        </p:nvPicPr>
        <p:blipFill rotWithShape="1">
          <a:blip r:embed="rId3">
            <a:alphaModFix/>
          </a:blip>
          <a:srcRect b="15497" l="56307" r="6708" t="34556"/>
          <a:stretch/>
        </p:blipFill>
        <p:spPr>
          <a:xfrm>
            <a:off x="1260800" y="1721525"/>
            <a:ext cx="6961275" cy="264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nvSpPr>
        <p:spPr>
          <a:xfrm>
            <a:off x="1460525" y="693700"/>
            <a:ext cx="6764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2"/>
                </a:solidFill>
                <a:latin typeface="Fira Sans Condensed"/>
                <a:ea typeface="Fira Sans Condensed"/>
                <a:cs typeface="Fira Sans Condensed"/>
                <a:sym typeface="Fira Sans Condensed"/>
              </a:rPr>
              <a:t> Sigmoid Functions</a:t>
            </a:r>
            <a:endParaRPr b="1" sz="2600">
              <a:solidFill>
                <a:schemeClr val="lt2"/>
              </a:solidFill>
              <a:latin typeface="Fira Sans Condensed"/>
              <a:ea typeface="Fira Sans Condensed"/>
              <a:cs typeface="Fira Sans Condensed"/>
              <a:sym typeface="Fira Sans Condensed"/>
            </a:endParaRPr>
          </a:p>
        </p:txBody>
      </p:sp>
      <p:sp>
        <p:nvSpPr>
          <p:cNvPr id="159" name="Google Shape;159;p29"/>
          <p:cNvSpPr/>
          <p:nvPr/>
        </p:nvSpPr>
        <p:spPr>
          <a:xfrm>
            <a:off x="837250" y="693700"/>
            <a:ext cx="552900" cy="4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Fira Sans Condensed"/>
                <a:ea typeface="Fira Sans Condensed"/>
                <a:cs typeface="Fira Sans Condensed"/>
                <a:sym typeface="Fira Sans Condensed"/>
              </a:rPr>
              <a:t>c</a:t>
            </a:r>
            <a:r>
              <a:rPr b="1" lang="en" sz="2000">
                <a:latin typeface="Fira Sans Condensed"/>
                <a:ea typeface="Fira Sans Condensed"/>
                <a:cs typeface="Fira Sans Condensed"/>
                <a:sym typeface="Fira Sans Condensed"/>
              </a:rPr>
              <a:t>.</a:t>
            </a:r>
            <a:endParaRPr b="1" sz="2000">
              <a:latin typeface="Fira Sans Condensed"/>
              <a:ea typeface="Fira Sans Condensed"/>
              <a:cs typeface="Fira Sans Condensed"/>
              <a:sym typeface="Fira Sans Condensed"/>
            </a:endParaRPr>
          </a:p>
        </p:txBody>
      </p:sp>
      <p:pic>
        <p:nvPicPr>
          <p:cNvPr id="160" name="Google Shape;160;p29"/>
          <p:cNvPicPr preferRelativeResize="0"/>
          <p:nvPr/>
        </p:nvPicPr>
        <p:blipFill rotWithShape="1">
          <a:blip r:embed="rId3">
            <a:alphaModFix/>
          </a:blip>
          <a:srcRect b="21399" l="61213" r="8574" t="34241"/>
          <a:stretch/>
        </p:blipFill>
        <p:spPr>
          <a:xfrm>
            <a:off x="1213550" y="1603950"/>
            <a:ext cx="6920525" cy="2857676"/>
          </a:xfrm>
          <a:prstGeom prst="rect">
            <a:avLst/>
          </a:prstGeom>
          <a:noFill/>
          <a:ln>
            <a:noFill/>
          </a:ln>
        </p:spPr>
      </p:pic>
      <p:sp>
        <p:nvSpPr>
          <p:cNvPr id="161" name="Google Shape;161;p29"/>
          <p:cNvSpPr txBox="1"/>
          <p:nvPr/>
        </p:nvSpPr>
        <p:spPr>
          <a:xfrm>
            <a:off x="5976050" y="991525"/>
            <a:ext cx="264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Fira Sans Condensed"/>
                <a:ea typeface="Fira Sans Condensed"/>
                <a:cs typeface="Fira Sans Condensed"/>
                <a:sym typeface="Fira Sans Condensed"/>
              </a:rPr>
              <a:t>Binary Classification</a:t>
            </a:r>
            <a:endParaRPr b="1" sz="20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0"/>
          <p:cNvPicPr preferRelativeResize="0"/>
          <p:nvPr/>
        </p:nvPicPr>
        <p:blipFill rotWithShape="1">
          <a:blip r:embed="rId3">
            <a:alphaModFix/>
          </a:blip>
          <a:srcRect b="15120" l="61894" r="6709" t="29063"/>
          <a:stretch/>
        </p:blipFill>
        <p:spPr>
          <a:xfrm>
            <a:off x="1250113" y="1386525"/>
            <a:ext cx="6643773" cy="3321876"/>
          </a:xfrm>
          <a:prstGeom prst="rect">
            <a:avLst/>
          </a:prstGeom>
          <a:noFill/>
          <a:ln>
            <a:noFill/>
          </a:ln>
        </p:spPr>
      </p:pic>
      <p:sp>
        <p:nvSpPr>
          <p:cNvPr id="167" name="Google Shape;167;p30"/>
          <p:cNvSpPr/>
          <p:nvPr/>
        </p:nvSpPr>
        <p:spPr>
          <a:xfrm>
            <a:off x="837250" y="693700"/>
            <a:ext cx="552900" cy="4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Fira Sans Condensed"/>
                <a:ea typeface="Fira Sans Condensed"/>
                <a:cs typeface="Fira Sans Condensed"/>
                <a:sym typeface="Fira Sans Condensed"/>
              </a:rPr>
              <a:t>d</a:t>
            </a:r>
            <a:r>
              <a:rPr b="1" lang="en" sz="2000">
                <a:latin typeface="Fira Sans Condensed"/>
                <a:ea typeface="Fira Sans Condensed"/>
                <a:cs typeface="Fira Sans Condensed"/>
                <a:sym typeface="Fira Sans Condensed"/>
              </a:rPr>
              <a:t>.</a:t>
            </a:r>
            <a:endParaRPr b="1" sz="2000">
              <a:latin typeface="Fira Sans Condensed"/>
              <a:ea typeface="Fira Sans Condensed"/>
              <a:cs typeface="Fira Sans Condensed"/>
              <a:sym typeface="Fira Sans Condensed"/>
            </a:endParaRPr>
          </a:p>
        </p:txBody>
      </p:sp>
      <p:sp>
        <p:nvSpPr>
          <p:cNvPr id="168" name="Google Shape;168;p30"/>
          <p:cNvSpPr txBox="1"/>
          <p:nvPr/>
        </p:nvSpPr>
        <p:spPr>
          <a:xfrm>
            <a:off x="1513825" y="678400"/>
            <a:ext cx="247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Fira Sans Condensed"/>
                <a:ea typeface="Fira Sans Condensed"/>
                <a:cs typeface="Fira Sans Condensed"/>
                <a:sym typeface="Fira Sans Condensed"/>
              </a:rPr>
              <a:t>Tanh </a:t>
            </a:r>
            <a:r>
              <a:rPr b="1" lang="en" sz="2400">
                <a:solidFill>
                  <a:schemeClr val="lt2"/>
                </a:solidFill>
                <a:latin typeface="Fira Sans Condensed"/>
                <a:ea typeface="Fira Sans Condensed"/>
                <a:cs typeface="Fira Sans Condensed"/>
                <a:sym typeface="Fira Sans Condensed"/>
              </a:rPr>
              <a:t>Function</a:t>
            </a:r>
            <a:endParaRPr b="1" sz="24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p:nvPr/>
        </p:nvSpPr>
        <p:spPr>
          <a:xfrm>
            <a:off x="837250" y="693700"/>
            <a:ext cx="552900" cy="4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Fira Sans Condensed"/>
                <a:ea typeface="Fira Sans Condensed"/>
                <a:cs typeface="Fira Sans Condensed"/>
                <a:sym typeface="Fira Sans Condensed"/>
              </a:rPr>
              <a:t>c</a:t>
            </a:r>
            <a:r>
              <a:rPr b="1" lang="en" sz="2000">
                <a:latin typeface="Fira Sans Condensed"/>
                <a:ea typeface="Fira Sans Condensed"/>
                <a:cs typeface="Fira Sans Condensed"/>
                <a:sym typeface="Fira Sans Condensed"/>
              </a:rPr>
              <a:t>.</a:t>
            </a:r>
            <a:endParaRPr b="1" sz="2000">
              <a:latin typeface="Fira Sans Condensed"/>
              <a:ea typeface="Fira Sans Condensed"/>
              <a:cs typeface="Fira Sans Condensed"/>
              <a:sym typeface="Fira Sans Condensed"/>
            </a:endParaRPr>
          </a:p>
        </p:txBody>
      </p:sp>
      <p:sp>
        <p:nvSpPr>
          <p:cNvPr id="174" name="Google Shape;174;p31"/>
          <p:cNvSpPr txBox="1"/>
          <p:nvPr/>
        </p:nvSpPr>
        <p:spPr>
          <a:xfrm>
            <a:off x="1513825" y="678400"/>
            <a:ext cx="2475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2"/>
                </a:solidFill>
                <a:latin typeface="Fira Sans Condensed"/>
                <a:ea typeface="Fira Sans Condensed"/>
                <a:cs typeface="Fira Sans Condensed"/>
                <a:sym typeface="Fira Sans Condensed"/>
              </a:rPr>
              <a:t>RelU </a:t>
            </a:r>
            <a:r>
              <a:rPr b="1" lang="en" sz="2600">
                <a:solidFill>
                  <a:schemeClr val="lt2"/>
                </a:solidFill>
                <a:latin typeface="Fira Sans Condensed"/>
                <a:ea typeface="Fira Sans Condensed"/>
                <a:cs typeface="Fira Sans Condensed"/>
                <a:sym typeface="Fira Sans Condensed"/>
              </a:rPr>
              <a:t>Function </a:t>
            </a:r>
            <a:endParaRPr b="1" sz="2600">
              <a:solidFill>
                <a:schemeClr val="lt2"/>
              </a:solidFill>
              <a:latin typeface="Fira Sans Condensed"/>
              <a:ea typeface="Fira Sans Condensed"/>
              <a:cs typeface="Fira Sans Condensed"/>
              <a:sym typeface="Fira Sans Condensed"/>
            </a:endParaRPr>
          </a:p>
        </p:txBody>
      </p:sp>
      <p:pic>
        <p:nvPicPr>
          <p:cNvPr id="175" name="Google Shape;175;p31"/>
          <p:cNvPicPr preferRelativeResize="0"/>
          <p:nvPr/>
        </p:nvPicPr>
        <p:blipFill rotWithShape="1">
          <a:blip r:embed="rId3">
            <a:alphaModFix/>
          </a:blip>
          <a:srcRect b="15642" l="61095" r="9238" t="30749"/>
          <a:stretch/>
        </p:blipFill>
        <p:spPr>
          <a:xfrm>
            <a:off x="1448750" y="1433650"/>
            <a:ext cx="5818849" cy="29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4">
            <a:alphaModFix/>
          </a:blip>
          <a:stretch>
            <a:fillRect/>
          </a:stretch>
        </p:blipFill>
        <p:spPr>
          <a:xfrm>
            <a:off x="2084820" y="41200"/>
            <a:ext cx="5115255" cy="506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2"/>
          <p:cNvPicPr preferRelativeResize="0"/>
          <p:nvPr/>
        </p:nvPicPr>
        <p:blipFill rotWithShape="1">
          <a:blip r:embed="rId3">
            <a:alphaModFix/>
          </a:blip>
          <a:srcRect b="23636" l="61225" r="7378" t="33752"/>
          <a:stretch/>
        </p:blipFill>
        <p:spPr>
          <a:xfrm>
            <a:off x="884275" y="1085600"/>
            <a:ext cx="6934200" cy="2646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rotWithShape="1">
          <a:blip r:embed="rId3">
            <a:alphaModFix/>
          </a:blip>
          <a:srcRect b="27893" l="62557" r="16289" t="31428"/>
          <a:stretch/>
        </p:blipFill>
        <p:spPr>
          <a:xfrm>
            <a:off x="1589846" y="1326625"/>
            <a:ext cx="6067773" cy="3281950"/>
          </a:xfrm>
          <a:prstGeom prst="rect">
            <a:avLst/>
          </a:prstGeom>
          <a:noFill/>
          <a:ln>
            <a:noFill/>
          </a:ln>
        </p:spPr>
      </p:pic>
      <p:sp>
        <p:nvSpPr>
          <p:cNvPr id="186" name="Google Shape;186;p33"/>
          <p:cNvSpPr/>
          <p:nvPr/>
        </p:nvSpPr>
        <p:spPr>
          <a:xfrm>
            <a:off x="837250" y="693700"/>
            <a:ext cx="552900" cy="4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Fira Sans Condensed"/>
                <a:ea typeface="Fira Sans Condensed"/>
                <a:cs typeface="Fira Sans Condensed"/>
                <a:sym typeface="Fira Sans Condensed"/>
              </a:rPr>
              <a:t>c.</a:t>
            </a:r>
            <a:endParaRPr b="1" sz="2000">
              <a:latin typeface="Fira Sans Condensed"/>
              <a:ea typeface="Fira Sans Condensed"/>
              <a:cs typeface="Fira Sans Condensed"/>
              <a:sym typeface="Fira Sans Condensed"/>
            </a:endParaRPr>
          </a:p>
        </p:txBody>
      </p:sp>
      <p:sp>
        <p:nvSpPr>
          <p:cNvPr id="187" name="Google Shape;187;p33"/>
          <p:cNvSpPr txBox="1"/>
          <p:nvPr/>
        </p:nvSpPr>
        <p:spPr>
          <a:xfrm>
            <a:off x="1513825" y="678400"/>
            <a:ext cx="296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2"/>
                </a:solidFill>
                <a:latin typeface="Fira Sans Condensed"/>
                <a:ea typeface="Fira Sans Condensed"/>
                <a:cs typeface="Fira Sans Condensed"/>
                <a:sym typeface="Fira Sans Condensed"/>
              </a:rPr>
              <a:t>Leaky </a:t>
            </a:r>
            <a:r>
              <a:rPr b="1" lang="en" sz="2600">
                <a:solidFill>
                  <a:schemeClr val="lt2"/>
                </a:solidFill>
                <a:latin typeface="Fira Sans Condensed"/>
                <a:ea typeface="Fira Sans Condensed"/>
                <a:cs typeface="Fira Sans Condensed"/>
                <a:sym typeface="Fira Sans Condensed"/>
              </a:rPr>
              <a:t>RelU Function </a:t>
            </a:r>
            <a:endParaRPr b="1" sz="26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nvSpPr>
        <p:spPr>
          <a:xfrm>
            <a:off x="1189950" y="481600"/>
            <a:ext cx="331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Optimizers</a:t>
            </a:r>
            <a:endParaRPr b="1" sz="3000">
              <a:solidFill>
                <a:schemeClr val="lt2"/>
              </a:solidFill>
              <a:latin typeface="Fira Sans Condensed"/>
              <a:ea typeface="Fira Sans Condensed"/>
              <a:cs typeface="Fira Sans Condensed"/>
              <a:sym typeface="Fira Sans Condensed"/>
            </a:endParaRPr>
          </a:p>
        </p:txBody>
      </p:sp>
      <p:sp>
        <p:nvSpPr>
          <p:cNvPr id="193" name="Google Shape;193;p34"/>
          <p:cNvSpPr/>
          <p:nvPr/>
        </p:nvSpPr>
        <p:spPr>
          <a:xfrm>
            <a:off x="407375" y="516400"/>
            <a:ext cx="611700" cy="5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Fira Sans Condensed"/>
                <a:ea typeface="Fira Sans Condensed"/>
                <a:cs typeface="Fira Sans Condensed"/>
                <a:sym typeface="Fira Sans Condensed"/>
              </a:rPr>
              <a:t>2</a:t>
            </a:r>
            <a:endParaRPr b="1" sz="2500">
              <a:latin typeface="Fira Sans Condensed"/>
              <a:ea typeface="Fira Sans Condensed"/>
              <a:cs typeface="Fira Sans Condensed"/>
              <a:sym typeface="Fira Sans Condensed"/>
            </a:endParaRPr>
          </a:p>
        </p:txBody>
      </p:sp>
      <p:sp>
        <p:nvSpPr>
          <p:cNvPr id="194" name="Google Shape;194;p34"/>
          <p:cNvSpPr txBox="1"/>
          <p:nvPr/>
        </p:nvSpPr>
        <p:spPr>
          <a:xfrm>
            <a:off x="-115250" y="792575"/>
            <a:ext cx="5409300" cy="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2"/>
              </a:solidFill>
              <a:latin typeface="Fira Sans Condensed Light"/>
              <a:ea typeface="Fira Sans Condensed Light"/>
              <a:cs typeface="Fira Sans Condensed Light"/>
              <a:sym typeface="Fira Sans Condensed Light"/>
            </a:endParaRPr>
          </a:p>
        </p:txBody>
      </p:sp>
      <p:sp>
        <p:nvSpPr>
          <p:cNvPr id="195" name="Google Shape;195;p34"/>
          <p:cNvSpPr txBox="1"/>
          <p:nvPr/>
        </p:nvSpPr>
        <p:spPr>
          <a:xfrm>
            <a:off x="1019075" y="1315175"/>
            <a:ext cx="7485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2"/>
                </a:solidFill>
                <a:latin typeface="Fira Sans Condensed Light"/>
                <a:ea typeface="Fira Sans Condensed Light"/>
                <a:cs typeface="Fira Sans Condensed Light"/>
                <a:sym typeface="Fira Sans Condensed Light"/>
              </a:rPr>
              <a:t>During training, we adjust the parameters to minimize the loss function and make our model as optimized as possible.</a:t>
            </a:r>
            <a:endParaRPr sz="2700">
              <a:solidFill>
                <a:schemeClr val="lt2"/>
              </a:solidFill>
              <a:latin typeface="Fira Sans Condensed Light"/>
              <a:ea typeface="Fira Sans Condensed Light"/>
              <a:cs typeface="Fira Sans Condensed Light"/>
              <a:sym typeface="Fira Sans Condensed Light"/>
            </a:endParaRPr>
          </a:p>
        </p:txBody>
      </p:sp>
      <p:sp>
        <p:nvSpPr>
          <p:cNvPr id="196" name="Google Shape;196;p34"/>
          <p:cNvSpPr txBox="1"/>
          <p:nvPr/>
        </p:nvSpPr>
        <p:spPr>
          <a:xfrm>
            <a:off x="1077800" y="29338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u="sng">
                <a:solidFill>
                  <a:schemeClr val="lt2"/>
                </a:solidFill>
                <a:latin typeface="Fira Sans Condensed"/>
                <a:ea typeface="Fira Sans Condensed"/>
                <a:cs typeface="Fira Sans Condensed"/>
                <a:sym typeface="Fira Sans Condensed"/>
              </a:rPr>
              <a:t>But,</a:t>
            </a:r>
            <a:r>
              <a:rPr b="1" lang="en" sz="2500" u="sng">
                <a:solidFill>
                  <a:srgbClr val="69E781"/>
                </a:solidFill>
                <a:latin typeface="Fira Sans Condensed"/>
                <a:ea typeface="Fira Sans Condensed"/>
                <a:cs typeface="Fira Sans Condensed"/>
                <a:sym typeface="Fira Sans Condensed"/>
              </a:rPr>
              <a:t> How do we do that?</a:t>
            </a:r>
            <a:endParaRPr b="1" sz="2500" u="sng">
              <a:solidFill>
                <a:srgbClr val="69E781"/>
              </a:solidFill>
              <a:latin typeface="Fira Sans Condensed"/>
              <a:ea typeface="Fira Sans Condensed"/>
              <a:cs typeface="Fira Sans Condensed"/>
              <a:sym typeface="Fira Sans Condensed"/>
            </a:endParaRPr>
          </a:p>
        </p:txBody>
      </p:sp>
      <p:sp>
        <p:nvSpPr>
          <p:cNvPr id="197" name="Google Shape;197;p34"/>
          <p:cNvSpPr txBox="1"/>
          <p:nvPr/>
        </p:nvSpPr>
        <p:spPr>
          <a:xfrm>
            <a:off x="1019075" y="3690325"/>
            <a:ext cx="6764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Fira Sans Condensed"/>
                <a:ea typeface="Fira Sans Condensed"/>
                <a:cs typeface="Fira Sans Condensed"/>
                <a:sym typeface="Fira Sans Condensed"/>
              </a:rPr>
              <a:t>Updating the network based on the output of the loss function.</a:t>
            </a:r>
            <a:endParaRPr b="1" sz="20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914025" y="324450"/>
            <a:ext cx="6944400" cy="4494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accent4"/>
              </a:buClr>
              <a:buSzPts val="1600"/>
              <a:buChar char="●"/>
            </a:pPr>
            <a:r>
              <a:rPr b="1" lang="en" sz="1600">
                <a:solidFill>
                  <a:schemeClr val="accent4"/>
                </a:solidFill>
              </a:rPr>
              <a:t>Epoch </a:t>
            </a:r>
            <a:r>
              <a:rPr lang="en" sz="1600">
                <a:solidFill>
                  <a:schemeClr val="accent4"/>
                </a:solidFill>
              </a:rPr>
              <a:t>– The number of times the algorithm runs on the whole training dataset.</a:t>
            </a:r>
            <a:endParaRPr sz="1600">
              <a:solidFill>
                <a:schemeClr val="accent4"/>
              </a:solidFill>
            </a:endParaRPr>
          </a:p>
          <a:p>
            <a:pPr indent="-330200" lvl="0" marL="457200" rtl="0" algn="l">
              <a:lnSpc>
                <a:spcPct val="150000"/>
              </a:lnSpc>
              <a:spcBef>
                <a:spcPts val="0"/>
              </a:spcBef>
              <a:spcAft>
                <a:spcPts val="0"/>
              </a:spcAft>
              <a:buClr>
                <a:schemeClr val="accent4"/>
              </a:buClr>
              <a:buSzPts val="1600"/>
              <a:buChar char="●"/>
            </a:pPr>
            <a:r>
              <a:rPr b="1" lang="en" sz="1600">
                <a:solidFill>
                  <a:schemeClr val="accent4"/>
                </a:solidFill>
              </a:rPr>
              <a:t>Sample </a:t>
            </a:r>
            <a:r>
              <a:rPr lang="en" sz="1600">
                <a:solidFill>
                  <a:schemeClr val="accent4"/>
                </a:solidFill>
              </a:rPr>
              <a:t>– A single row of a dataset.</a:t>
            </a:r>
            <a:endParaRPr sz="1600">
              <a:solidFill>
                <a:schemeClr val="accent4"/>
              </a:solidFill>
            </a:endParaRPr>
          </a:p>
          <a:p>
            <a:pPr indent="-330200" lvl="0" marL="457200" rtl="0" algn="l">
              <a:lnSpc>
                <a:spcPct val="150000"/>
              </a:lnSpc>
              <a:spcBef>
                <a:spcPts val="0"/>
              </a:spcBef>
              <a:spcAft>
                <a:spcPts val="0"/>
              </a:spcAft>
              <a:buClr>
                <a:schemeClr val="accent4"/>
              </a:buClr>
              <a:buSzPts val="1600"/>
              <a:buChar char="●"/>
            </a:pPr>
            <a:r>
              <a:rPr b="1" lang="en" sz="1600">
                <a:solidFill>
                  <a:schemeClr val="accent4"/>
                </a:solidFill>
              </a:rPr>
              <a:t>Batch </a:t>
            </a:r>
            <a:r>
              <a:rPr lang="en" sz="1600">
                <a:solidFill>
                  <a:schemeClr val="accent4"/>
                </a:solidFill>
              </a:rPr>
              <a:t>– It denotes the number of samples to be taken to for updating the model parameters.</a:t>
            </a:r>
            <a:endParaRPr sz="1600">
              <a:solidFill>
                <a:schemeClr val="accent4"/>
              </a:solidFill>
            </a:endParaRPr>
          </a:p>
          <a:p>
            <a:pPr indent="-330200" lvl="0" marL="457200" rtl="0" algn="l">
              <a:lnSpc>
                <a:spcPct val="150000"/>
              </a:lnSpc>
              <a:spcBef>
                <a:spcPts val="0"/>
              </a:spcBef>
              <a:spcAft>
                <a:spcPts val="0"/>
              </a:spcAft>
              <a:buClr>
                <a:schemeClr val="accent4"/>
              </a:buClr>
              <a:buSzPts val="1600"/>
              <a:buChar char="●"/>
            </a:pPr>
            <a:r>
              <a:rPr b="1" lang="en" sz="1600">
                <a:solidFill>
                  <a:schemeClr val="accent4"/>
                </a:solidFill>
              </a:rPr>
              <a:t>Learning </a:t>
            </a:r>
            <a:r>
              <a:rPr lang="en" sz="1600">
                <a:solidFill>
                  <a:schemeClr val="accent4"/>
                </a:solidFill>
              </a:rPr>
              <a:t>rate – It is a parameter that provides the model a scale of how much model weights should be updated.</a:t>
            </a:r>
            <a:endParaRPr sz="1600">
              <a:solidFill>
                <a:schemeClr val="accent4"/>
              </a:solidFill>
            </a:endParaRPr>
          </a:p>
          <a:p>
            <a:pPr indent="-330200" lvl="0" marL="457200" rtl="0" algn="l">
              <a:lnSpc>
                <a:spcPct val="150000"/>
              </a:lnSpc>
              <a:spcBef>
                <a:spcPts val="0"/>
              </a:spcBef>
              <a:spcAft>
                <a:spcPts val="0"/>
              </a:spcAft>
              <a:buClr>
                <a:schemeClr val="accent4"/>
              </a:buClr>
              <a:buSzPts val="1600"/>
              <a:buChar char="●"/>
            </a:pPr>
            <a:r>
              <a:rPr b="1" lang="en" sz="1600">
                <a:solidFill>
                  <a:schemeClr val="accent4"/>
                </a:solidFill>
              </a:rPr>
              <a:t>Cost Function/Loss Function</a:t>
            </a:r>
            <a:r>
              <a:rPr lang="en" sz="1600">
                <a:solidFill>
                  <a:schemeClr val="accent4"/>
                </a:solidFill>
              </a:rPr>
              <a:t> – A cost function is used to calculate the cost, which is the difference between the predicted value and the actual value.</a:t>
            </a:r>
            <a:endParaRPr sz="1600">
              <a:solidFill>
                <a:schemeClr val="accent4"/>
              </a:solidFill>
            </a:endParaRPr>
          </a:p>
          <a:p>
            <a:pPr indent="-330200" lvl="0" marL="457200" rtl="0" algn="l">
              <a:lnSpc>
                <a:spcPct val="150000"/>
              </a:lnSpc>
              <a:spcBef>
                <a:spcPts val="0"/>
              </a:spcBef>
              <a:spcAft>
                <a:spcPts val="0"/>
              </a:spcAft>
              <a:buClr>
                <a:schemeClr val="accent4"/>
              </a:buClr>
              <a:buSzPts val="1600"/>
              <a:buChar char="●"/>
            </a:pPr>
            <a:r>
              <a:rPr b="1" lang="en" sz="1600">
                <a:solidFill>
                  <a:schemeClr val="accent4"/>
                </a:solidFill>
              </a:rPr>
              <a:t>Weights/ Bias</a:t>
            </a:r>
            <a:r>
              <a:rPr lang="en" sz="1600">
                <a:solidFill>
                  <a:schemeClr val="accent4"/>
                </a:solidFill>
              </a:rPr>
              <a:t> – The learnable parameters in a model that controls the signal between two neurons.</a:t>
            </a:r>
            <a:endParaRPr sz="1600">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4884050" y="512875"/>
            <a:ext cx="4117750" cy="4117750"/>
          </a:xfrm>
          <a:prstGeom prst="rect">
            <a:avLst/>
          </a:prstGeom>
          <a:noFill/>
          <a:ln>
            <a:noFill/>
          </a:ln>
        </p:spPr>
      </p:pic>
      <p:sp>
        <p:nvSpPr>
          <p:cNvPr id="208" name="Google Shape;208;p36"/>
          <p:cNvSpPr txBox="1"/>
          <p:nvPr/>
        </p:nvSpPr>
        <p:spPr>
          <a:xfrm>
            <a:off x="403175" y="379825"/>
            <a:ext cx="3791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2"/>
              </a:buClr>
              <a:buSzPts val="3000"/>
              <a:buFont typeface="Fira Sans Condensed"/>
              <a:buAutoNum type="arabicPeriod"/>
            </a:pPr>
            <a:r>
              <a:rPr b="1" lang="en" sz="3000">
                <a:solidFill>
                  <a:schemeClr val="lt2"/>
                </a:solidFill>
                <a:latin typeface="Fira Sans Condensed"/>
                <a:ea typeface="Fira Sans Condensed"/>
                <a:cs typeface="Fira Sans Condensed"/>
                <a:sym typeface="Fira Sans Condensed"/>
              </a:rPr>
              <a:t>Gradient Descent</a:t>
            </a:r>
            <a:endParaRPr b="1" sz="3000">
              <a:solidFill>
                <a:schemeClr val="lt2"/>
              </a:solidFill>
              <a:latin typeface="Fira Sans Condensed"/>
              <a:ea typeface="Fira Sans Condensed"/>
              <a:cs typeface="Fira Sans Condensed"/>
              <a:sym typeface="Fira Sans Condensed"/>
            </a:endParaRPr>
          </a:p>
        </p:txBody>
      </p:sp>
      <p:sp>
        <p:nvSpPr>
          <p:cNvPr id="209" name="Google Shape;209;p36"/>
          <p:cNvSpPr txBox="1"/>
          <p:nvPr/>
        </p:nvSpPr>
        <p:spPr>
          <a:xfrm>
            <a:off x="237200" y="1026325"/>
            <a:ext cx="4646700" cy="318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b="1" lang="en" sz="1600">
                <a:solidFill>
                  <a:schemeClr val="accent4"/>
                </a:solidFill>
              </a:rPr>
              <a:t>Gradient descent works as follows:</a:t>
            </a:r>
            <a:endParaRPr b="1" sz="1600">
              <a:solidFill>
                <a:schemeClr val="accent4"/>
              </a:solidFill>
            </a:endParaRPr>
          </a:p>
          <a:p>
            <a:pPr indent="-317500" lvl="0" marL="457200" rtl="0" algn="l">
              <a:lnSpc>
                <a:spcPct val="150000"/>
              </a:lnSpc>
              <a:spcBef>
                <a:spcPts val="1200"/>
              </a:spcBef>
              <a:spcAft>
                <a:spcPts val="0"/>
              </a:spcAft>
              <a:buClr>
                <a:schemeClr val="accent4"/>
              </a:buClr>
              <a:buSzPts val="1400"/>
              <a:buAutoNum type="arabicPeriod"/>
            </a:pPr>
            <a:r>
              <a:rPr lang="en">
                <a:solidFill>
                  <a:schemeClr val="accent4"/>
                </a:solidFill>
              </a:rPr>
              <a:t>It starts with some coefficients, sees their cost, and searches for cost value lesser than what it is now.</a:t>
            </a:r>
            <a:endParaRPr>
              <a:solidFill>
                <a:schemeClr val="accent4"/>
              </a:solidFill>
            </a:endParaRPr>
          </a:p>
          <a:p>
            <a:pPr indent="-317500" lvl="0" marL="457200" rtl="0" algn="l">
              <a:lnSpc>
                <a:spcPct val="150000"/>
              </a:lnSpc>
              <a:spcBef>
                <a:spcPts val="0"/>
              </a:spcBef>
              <a:spcAft>
                <a:spcPts val="0"/>
              </a:spcAft>
              <a:buClr>
                <a:schemeClr val="accent4"/>
              </a:buClr>
              <a:buSzPts val="1400"/>
              <a:buAutoNum type="arabicPeriod"/>
            </a:pPr>
            <a:r>
              <a:rPr lang="en">
                <a:solidFill>
                  <a:schemeClr val="accent4"/>
                </a:solidFill>
              </a:rPr>
              <a:t>It moves towards the lower weight and updates the value of the coefficients.</a:t>
            </a:r>
            <a:endParaRPr>
              <a:solidFill>
                <a:schemeClr val="accent4"/>
              </a:solidFill>
            </a:endParaRPr>
          </a:p>
          <a:p>
            <a:pPr indent="-317500" lvl="0" marL="457200" rtl="0" algn="l">
              <a:lnSpc>
                <a:spcPct val="150000"/>
              </a:lnSpc>
              <a:spcBef>
                <a:spcPts val="0"/>
              </a:spcBef>
              <a:spcAft>
                <a:spcPts val="0"/>
              </a:spcAft>
              <a:buClr>
                <a:schemeClr val="accent4"/>
              </a:buClr>
              <a:buSzPts val="1400"/>
              <a:buAutoNum type="arabicPeriod"/>
            </a:pPr>
            <a:r>
              <a:rPr lang="en">
                <a:solidFill>
                  <a:schemeClr val="accent4"/>
                </a:solidFill>
              </a:rPr>
              <a:t>The process repeats until the local minimum is reached. A local minimum is a point beyond which it can not proceed.</a:t>
            </a:r>
            <a:endParaRPr>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7"/>
          <p:cNvPicPr preferRelativeResize="0"/>
          <p:nvPr/>
        </p:nvPicPr>
        <p:blipFill>
          <a:blip r:embed="rId3">
            <a:alphaModFix/>
          </a:blip>
          <a:stretch>
            <a:fillRect/>
          </a:stretch>
        </p:blipFill>
        <p:spPr>
          <a:xfrm>
            <a:off x="951875" y="199375"/>
            <a:ext cx="724026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nvSpPr>
        <p:spPr>
          <a:xfrm>
            <a:off x="530800" y="401400"/>
            <a:ext cx="7433400" cy="3971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Char char="●"/>
            </a:pPr>
            <a:r>
              <a:rPr b="1" lang="en" sz="1800">
                <a:solidFill>
                  <a:schemeClr val="lt2"/>
                </a:solidFill>
              </a:rPr>
              <a:t>Batch Gradient </a:t>
            </a:r>
            <a:r>
              <a:rPr b="1" lang="en" sz="1800">
                <a:solidFill>
                  <a:schemeClr val="lt2"/>
                </a:solidFill>
              </a:rPr>
              <a:t>Descent</a:t>
            </a:r>
            <a:r>
              <a:rPr lang="en" sz="1800">
                <a:solidFill>
                  <a:schemeClr val="lt2"/>
                </a:solidFill>
              </a:rPr>
              <a:t> </a:t>
            </a:r>
            <a:endParaRPr sz="1800">
              <a:solidFill>
                <a:schemeClr val="lt2"/>
              </a:solidFill>
            </a:endParaRPr>
          </a:p>
          <a:p>
            <a:pPr indent="0" lvl="0" marL="457200" rtl="0" algn="l">
              <a:spcBef>
                <a:spcPts val="0"/>
              </a:spcBef>
              <a:spcAft>
                <a:spcPts val="0"/>
              </a:spcAft>
              <a:buNone/>
            </a:pPr>
            <a:r>
              <a:rPr lang="en" sz="1600">
                <a:solidFill>
                  <a:schemeClr val="lt2"/>
                </a:solidFill>
              </a:rPr>
              <a:t>BGD is a variation of the gradient descent algorithm that calculates the error for each data point in the training datasets, but only updates the model after all training examples have been evaluated. Takes 1 iteration. </a:t>
            </a:r>
            <a:br>
              <a:rPr lang="en" sz="1600">
                <a:solidFill>
                  <a:schemeClr val="lt2"/>
                </a:solidFill>
              </a:rPr>
            </a:br>
            <a:endParaRPr sz="16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 </a:t>
            </a:r>
            <a:r>
              <a:rPr b="1" lang="en" sz="1800">
                <a:solidFill>
                  <a:schemeClr val="lt2"/>
                </a:solidFill>
              </a:rPr>
              <a:t>Stochastic Gradient Descent</a:t>
            </a:r>
            <a:r>
              <a:rPr lang="en" sz="1800">
                <a:solidFill>
                  <a:schemeClr val="lt2"/>
                </a:solidFill>
              </a:rPr>
              <a:t> </a:t>
            </a:r>
            <a:endParaRPr sz="1800">
              <a:solidFill>
                <a:schemeClr val="lt2"/>
              </a:solidFill>
            </a:endParaRPr>
          </a:p>
          <a:p>
            <a:pPr indent="0" lvl="0" marL="457200" rtl="0" algn="l">
              <a:spcBef>
                <a:spcPts val="0"/>
              </a:spcBef>
              <a:spcAft>
                <a:spcPts val="0"/>
              </a:spcAft>
              <a:buNone/>
            </a:pPr>
            <a:r>
              <a:rPr lang="en" sz="1600">
                <a:solidFill>
                  <a:schemeClr val="lt2"/>
                </a:solidFill>
              </a:rPr>
              <a:t>For an Epoch take a random data point from dataset and calculate its loss then update the weights and repeat over the rest of the data until the epoch is done, it’s causes a stochastic conversion but uses less memory. Takes N iterations. </a:t>
            </a:r>
            <a:br>
              <a:rPr lang="en" sz="1600">
                <a:solidFill>
                  <a:schemeClr val="lt2"/>
                </a:solidFill>
              </a:rPr>
            </a:br>
            <a:endParaRPr sz="1600">
              <a:solidFill>
                <a:schemeClr val="lt2"/>
              </a:solidFill>
            </a:endParaRPr>
          </a:p>
          <a:p>
            <a:pPr indent="-342900" lvl="0" marL="457200" rtl="0" algn="l">
              <a:spcBef>
                <a:spcPts val="0"/>
              </a:spcBef>
              <a:spcAft>
                <a:spcPts val="0"/>
              </a:spcAft>
              <a:buClr>
                <a:schemeClr val="lt2"/>
              </a:buClr>
              <a:buSzPts val="1800"/>
              <a:buChar char="●"/>
            </a:pPr>
            <a:r>
              <a:rPr b="1" lang="en" sz="1800">
                <a:solidFill>
                  <a:schemeClr val="lt2"/>
                </a:solidFill>
              </a:rPr>
              <a:t> Mini Batch Gradient descent</a:t>
            </a:r>
            <a:r>
              <a:rPr lang="en" sz="1800">
                <a:solidFill>
                  <a:schemeClr val="lt2"/>
                </a:solidFill>
              </a:rPr>
              <a:t> </a:t>
            </a:r>
            <a:endParaRPr sz="1800">
              <a:solidFill>
                <a:schemeClr val="lt2"/>
              </a:solidFill>
            </a:endParaRPr>
          </a:p>
          <a:p>
            <a:pPr indent="0" lvl="0" marL="457200" rtl="0" algn="l">
              <a:spcBef>
                <a:spcPts val="0"/>
              </a:spcBef>
              <a:spcAft>
                <a:spcPts val="0"/>
              </a:spcAft>
              <a:buNone/>
            </a:pPr>
            <a:r>
              <a:rPr lang="en" sz="1600">
                <a:solidFill>
                  <a:schemeClr val="lt2"/>
                </a:solidFill>
              </a:rPr>
              <a:t>MGD is a variation of the gradient descent algorithm that splits the training datasets into small batches that are used to calculate model error and update model coefficients. Takes Number of Batches iterations.</a:t>
            </a:r>
            <a:endParaRPr sz="16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259250" y="152400"/>
            <a:ext cx="8625508"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nvSpPr>
        <p:spPr>
          <a:xfrm>
            <a:off x="1045125" y="1276950"/>
            <a:ext cx="63438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4"/>
              </a:buClr>
              <a:buSzPts val="1600"/>
              <a:buFont typeface="Roboto"/>
              <a:buChar char="●"/>
            </a:pPr>
            <a:r>
              <a:rPr lang="en" sz="1600">
                <a:solidFill>
                  <a:schemeClr val="accent4"/>
                </a:solidFill>
                <a:latin typeface="Roboto"/>
                <a:ea typeface="Roboto"/>
                <a:cs typeface="Roboto"/>
                <a:sym typeface="Roboto"/>
              </a:rPr>
              <a:t>Standard optimization algorithm for minimizing a loss function.</a:t>
            </a:r>
            <a:br>
              <a:rPr lang="en" sz="1600">
                <a:solidFill>
                  <a:schemeClr val="accent4"/>
                </a:solidFill>
                <a:latin typeface="Roboto"/>
                <a:ea typeface="Roboto"/>
                <a:cs typeface="Roboto"/>
                <a:sym typeface="Roboto"/>
              </a:rPr>
            </a:br>
            <a:endParaRPr sz="1600">
              <a:solidFill>
                <a:schemeClr val="accent4"/>
              </a:solidFill>
              <a:latin typeface="Roboto"/>
              <a:ea typeface="Roboto"/>
              <a:cs typeface="Roboto"/>
              <a:sym typeface="Roboto"/>
            </a:endParaRPr>
          </a:p>
          <a:p>
            <a:pPr indent="-330200" lvl="0" marL="457200" rtl="0" algn="l">
              <a:lnSpc>
                <a:spcPct val="115000"/>
              </a:lnSpc>
              <a:spcBef>
                <a:spcPts val="0"/>
              </a:spcBef>
              <a:spcAft>
                <a:spcPts val="0"/>
              </a:spcAft>
              <a:buClr>
                <a:schemeClr val="accent4"/>
              </a:buClr>
              <a:buSzPts val="1600"/>
              <a:buFont typeface="Roboto"/>
              <a:buChar char="●"/>
            </a:pPr>
            <a:r>
              <a:rPr lang="en" sz="1600">
                <a:solidFill>
                  <a:schemeClr val="accent4"/>
                </a:solidFill>
                <a:latin typeface="Roboto"/>
                <a:ea typeface="Roboto"/>
                <a:cs typeface="Roboto"/>
                <a:sym typeface="Roboto"/>
              </a:rPr>
              <a:t>Updates parameters in the opposite direction of the gradient of the loss function with respect to the parameters.</a:t>
            </a:r>
            <a:br>
              <a:rPr lang="en" sz="1600">
                <a:solidFill>
                  <a:schemeClr val="accent4"/>
                </a:solidFill>
                <a:latin typeface="Roboto"/>
                <a:ea typeface="Roboto"/>
                <a:cs typeface="Roboto"/>
                <a:sym typeface="Roboto"/>
              </a:rPr>
            </a:br>
            <a:endParaRPr sz="1600">
              <a:solidFill>
                <a:schemeClr val="accent4"/>
              </a:solidFill>
              <a:latin typeface="Roboto"/>
              <a:ea typeface="Roboto"/>
              <a:cs typeface="Roboto"/>
              <a:sym typeface="Roboto"/>
            </a:endParaRPr>
          </a:p>
          <a:p>
            <a:pPr indent="-330200" lvl="0" marL="457200" rtl="0" algn="l">
              <a:lnSpc>
                <a:spcPct val="115000"/>
              </a:lnSpc>
              <a:spcBef>
                <a:spcPts val="0"/>
              </a:spcBef>
              <a:spcAft>
                <a:spcPts val="0"/>
              </a:spcAft>
              <a:buClr>
                <a:schemeClr val="accent4"/>
              </a:buClr>
              <a:buSzPts val="1600"/>
              <a:buFont typeface="Roboto"/>
              <a:buChar char="●"/>
            </a:pPr>
            <a:r>
              <a:rPr lang="en" sz="1600">
                <a:solidFill>
                  <a:schemeClr val="accent4"/>
                </a:solidFill>
                <a:latin typeface="Roboto"/>
                <a:ea typeface="Roboto"/>
                <a:cs typeface="Roboto"/>
                <a:sym typeface="Roboto"/>
              </a:rPr>
              <a:t>Learning rate is a fixed hyperparameter that controls the size of the update steps.</a:t>
            </a:r>
            <a:br>
              <a:rPr lang="en" sz="1600">
                <a:solidFill>
                  <a:schemeClr val="accent4"/>
                </a:solidFill>
                <a:latin typeface="Roboto"/>
                <a:ea typeface="Roboto"/>
                <a:cs typeface="Roboto"/>
                <a:sym typeface="Roboto"/>
              </a:rPr>
            </a:br>
            <a:endParaRPr sz="1600">
              <a:solidFill>
                <a:schemeClr val="accent4"/>
              </a:solidFill>
              <a:latin typeface="Roboto"/>
              <a:ea typeface="Roboto"/>
              <a:cs typeface="Roboto"/>
              <a:sym typeface="Roboto"/>
            </a:endParaRPr>
          </a:p>
          <a:p>
            <a:pPr indent="-330200" lvl="0" marL="457200" rtl="0" algn="l">
              <a:lnSpc>
                <a:spcPct val="115000"/>
              </a:lnSpc>
              <a:spcBef>
                <a:spcPts val="0"/>
              </a:spcBef>
              <a:spcAft>
                <a:spcPts val="0"/>
              </a:spcAft>
              <a:buClr>
                <a:schemeClr val="accent4"/>
              </a:buClr>
              <a:buSzPts val="1600"/>
              <a:buFont typeface="Roboto"/>
              <a:buChar char="●"/>
            </a:pPr>
            <a:r>
              <a:rPr lang="en" sz="1600">
                <a:solidFill>
                  <a:schemeClr val="accent4"/>
                </a:solidFill>
                <a:latin typeface="Roboto"/>
                <a:ea typeface="Roboto"/>
                <a:cs typeface="Roboto"/>
                <a:sym typeface="Roboto"/>
              </a:rPr>
              <a:t>Can be slow and inefficient, especially in high-dimensional or ill-conditioned optimization problems.</a:t>
            </a:r>
            <a:endParaRPr sz="1600">
              <a:solidFill>
                <a:schemeClr val="accent4"/>
              </a:solidFill>
              <a:latin typeface="Roboto"/>
              <a:ea typeface="Roboto"/>
              <a:cs typeface="Roboto"/>
              <a:sym typeface="Roboto"/>
            </a:endParaRPr>
          </a:p>
        </p:txBody>
      </p:sp>
      <p:sp>
        <p:nvSpPr>
          <p:cNvPr id="230" name="Google Shape;230;p40"/>
          <p:cNvSpPr txBox="1"/>
          <p:nvPr/>
        </p:nvSpPr>
        <p:spPr>
          <a:xfrm>
            <a:off x="481475" y="345025"/>
            <a:ext cx="4464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3000">
                <a:solidFill>
                  <a:schemeClr val="lt2"/>
                </a:solidFill>
                <a:latin typeface="Fira Sans Condensed"/>
                <a:ea typeface="Fira Sans Condensed"/>
                <a:cs typeface="Fira Sans Condensed"/>
                <a:sym typeface="Fira Sans Condensed"/>
              </a:rPr>
              <a:t>Gradient Descent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nvSpPr>
        <p:spPr>
          <a:xfrm>
            <a:off x="354650" y="433325"/>
            <a:ext cx="53079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000">
                <a:solidFill>
                  <a:schemeClr val="lt2"/>
                </a:solidFill>
              </a:rPr>
              <a:t>2. </a:t>
            </a:r>
            <a:r>
              <a:rPr b="1" lang="en" sz="2000">
                <a:solidFill>
                  <a:schemeClr val="lt2"/>
                </a:solidFill>
              </a:rPr>
              <a:t>Gradient Descent With </a:t>
            </a:r>
            <a:r>
              <a:rPr b="1" lang="en" sz="2000">
                <a:solidFill>
                  <a:schemeClr val="lt2"/>
                </a:solidFill>
              </a:rPr>
              <a:t>M</a:t>
            </a:r>
            <a:r>
              <a:rPr b="1" lang="en" sz="2000">
                <a:solidFill>
                  <a:schemeClr val="lt2"/>
                </a:solidFill>
              </a:rPr>
              <a:t>omentum</a:t>
            </a:r>
            <a:endParaRPr b="1" sz="2000">
              <a:solidFill>
                <a:schemeClr val="lt2"/>
              </a:solidFill>
            </a:endParaRPr>
          </a:p>
        </p:txBody>
      </p:sp>
      <p:sp>
        <p:nvSpPr>
          <p:cNvPr id="236" name="Google Shape;236;p41"/>
          <p:cNvSpPr txBox="1"/>
          <p:nvPr/>
        </p:nvSpPr>
        <p:spPr>
          <a:xfrm>
            <a:off x="1118300" y="1491900"/>
            <a:ext cx="6437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rPr>
              <a:t>What the momentum does is helps in faster convergence of the loss function. </a:t>
            </a:r>
            <a:endParaRPr sz="1600">
              <a:solidFill>
                <a:schemeClr val="lt2"/>
              </a:solidFill>
            </a:endParaRPr>
          </a:p>
          <a:p>
            <a:pPr indent="0" lvl="0" marL="0" rtl="0" algn="l">
              <a:spcBef>
                <a:spcPts val="0"/>
              </a:spcBef>
              <a:spcAft>
                <a:spcPts val="0"/>
              </a:spcAft>
              <a:buNone/>
            </a:pPr>
            <a:br>
              <a:rPr lang="en" sz="1600">
                <a:solidFill>
                  <a:schemeClr val="lt2"/>
                </a:solidFill>
              </a:rPr>
            </a:br>
            <a:r>
              <a:rPr lang="en" sz="1600">
                <a:solidFill>
                  <a:schemeClr val="lt2"/>
                </a:solidFill>
              </a:rPr>
              <a:t>Stochastic gradient descent oscillates between either direction of the gradient and updates the weights accordingly. However, adding a fraction of the previous update to the current update will make the process a bit faster. </a:t>
            </a:r>
            <a:br>
              <a:rPr lang="en" sz="1600">
                <a:solidFill>
                  <a:schemeClr val="lt2"/>
                </a:solidFill>
              </a:rPr>
            </a:br>
            <a:endParaRPr sz="1600">
              <a:solidFill>
                <a:schemeClr val="lt2"/>
              </a:solidFill>
            </a:endParaRPr>
          </a:p>
          <a:p>
            <a:pPr indent="0" lvl="0" marL="0" rtl="0" algn="l">
              <a:spcBef>
                <a:spcPts val="0"/>
              </a:spcBef>
              <a:spcAft>
                <a:spcPts val="0"/>
              </a:spcAft>
              <a:buNone/>
            </a:pPr>
            <a:r>
              <a:rPr lang="en" sz="1600">
                <a:solidFill>
                  <a:schemeClr val="lt2"/>
                </a:solidFill>
              </a:rPr>
              <a:t>One thing that should be remembered while using this algorithm is that the learning rate should be decreased with a high momentum term.</a:t>
            </a:r>
            <a:endParaRPr sz="16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115350" y="152400"/>
            <a:ext cx="7258050"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2"/>
          <p:cNvPicPr preferRelativeResize="0"/>
          <p:nvPr/>
        </p:nvPicPr>
        <p:blipFill>
          <a:blip r:embed="rId3">
            <a:alphaModFix/>
          </a:blip>
          <a:stretch>
            <a:fillRect/>
          </a:stretch>
        </p:blipFill>
        <p:spPr>
          <a:xfrm>
            <a:off x="561975" y="991525"/>
            <a:ext cx="8020050" cy="3257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3"/>
          <p:cNvPicPr preferRelativeResize="0"/>
          <p:nvPr/>
        </p:nvPicPr>
        <p:blipFill>
          <a:blip r:embed="rId3">
            <a:alphaModFix/>
          </a:blip>
          <a:stretch>
            <a:fillRect/>
          </a:stretch>
        </p:blipFill>
        <p:spPr>
          <a:xfrm>
            <a:off x="6106175" y="668188"/>
            <a:ext cx="2809875" cy="409575"/>
          </a:xfrm>
          <a:prstGeom prst="rect">
            <a:avLst/>
          </a:prstGeom>
          <a:noFill/>
          <a:ln>
            <a:noFill/>
          </a:ln>
        </p:spPr>
      </p:pic>
      <p:pic>
        <p:nvPicPr>
          <p:cNvPr id="247" name="Google Shape;247;p43"/>
          <p:cNvPicPr preferRelativeResize="0"/>
          <p:nvPr/>
        </p:nvPicPr>
        <p:blipFill>
          <a:blip r:embed="rId4">
            <a:alphaModFix/>
          </a:blip>
          <a:stretch>
            <a:fillRect/>
          </a:stretch>
        </p:blipFill>
        <p:spPr>
          <a:xfrm>
            <a:off x="7341750" y="1312625"/>
            <a:ext cx="1752600" cy="381000"/>
          </a:xfrm>
          <a:prstGeom prst="rect">
            <a:avLst/>
          </a:prstGeom>
          <a:noFill/>
          <a:ln>
            <a:noFill/>
          </a:ln>
        </p:spPr>
      </p:pic>
      <p:sp>
        <p:nvSpPr>
          <p:cNvPr id="248" name="Google Shape;248;p43"/>
          <p:cNvSpPr txBox="1"/>
          <p:nvPr/>
        </p:nvSpPr>
        <p:spPr>
          <a:xfrm>
            <a:off x="364000" y="486500"/>
            <a:ext cx="6026700" cy="507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800"/>
              </a:spcBef>
              <a:spcAft>
                <a:spcPts val="400"/>
              </a:spcAft>
              <a:buNone/>
            </a:pPr>
            <a:r>
              <a:rPr b="1" lang="en" sz="2100">
                <a:solidFill>
                  <a:schemeClr val="accent4"/>
                </a:solidFill>
              </a:rPr>
              <a:t>3. </a:t>
            </a:r>
            <a:r>
              <a:rPr b="1" lang="en" sz="2100">
                <a:solidFill>
                  <a:schemeClr val="accent4"/>
                </a:solidFill>
              </a:rPr>
              <a:t>Adagrad (Adaptive Gradient Descent) </a:t>
            </a:r>
            <a:endParaRPr b="1" sz="2100">
              <a:solidFill>
                <a:schemeClr val="accent4"/>
              </a:solidFill>
            </a:endParaRPr>
          </a:p>
        </p:txBody>
      </p:sp>
      <p:sp>
        <p:nvSpPr>
          <p:cNvPr id="249" name="Google Shape;249;p43"/>
          <p:cNvSpPr txBox="1"/>
          <p:nvPr/>
        </p:nvSpPr>
        <p:spPr>
          <a:xfrm>
            <a:off x="528450" y="991525"/>
            <a:ext cx="6813300" cy="3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Adapts the learning rate for each parameter based on the history of gradients for that parameter.</a:t>
            </a:r>
            <a:br>
              <a:rPr lang="en"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Divides the learning rate by the square root of the sum of squared gradients for each parameter.</a:t>
            </a:r>
            <a:br>
              <a:rPr lang="en"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Automatically reduces the learning rate for parameters that have large gradients and increases it for parameters with small gradients.</a:t>
            </a:r>
            <a:br>
              <a:rPr lang="en"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Well-suited for sparse data or when dealing with features with different frequencies.</a:t>
            </a:r>
            <a:endParaRPr sz="1600">
              <a:solidFill>
                <a:schemeClr val="l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nvSpPr>
        <p:spPr>
          <a:xfrm>
            <a:off x="713225" y="404300"/>
            <a:ext cx="6026700" cy="507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800"/>
              </a:spcBef>
              <a:spcAft>
                <a:spcPts val="400"/>
              </a:spcAft>
              <a:buNone/>
            </a:pPr>
            <a:r>
              <a:rPr b="1" lang="en" sz="2100">
                <a:solidFill>
                  <a:schemeClr val="accent4"/>
                </a:solidFill>
              </a:rPr>
              <a:t>3.</a:t>
            </a:r>
            <a:r>
              <a:rPr b="1" lang="en" sz="2100">
                <a:solidFill>
                  <a:schemeClr val="accent4"/>
                </a:solidFill>
              </a:rPr>
              <a:t> RMSprop</a:t>
            </a:r>
            <a:endParaRPr b="1" sz="2100">
              <a:solidFill>
                <a:schemeClr val="accent4"/>
              </a:solidFill>
            </a:endParaRPr>
          </a:p>
        </p:txBody>
      </p:sp>
      <p:sp>
        <p:nvSpPr>
          <p:cNvPr id="255" name="Google Shape;255;p44"/>
          <p:cNvSpPr txBox="1"/>
          <p:nvPr/>
        </p:nvSpPr>
        <p:spPr>
          <a:xfrm>
            <a:off x="720450" y="1397400"/>
            <a:ext cx="77031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2"/>
              </a:buClr>
              <a:buSzPts val="1500"/>
              <a:buFont typeface="Roboto"/>
              <a:buChar char="●"/>
            </a:pPr>
            <a:r>
              <a:rPr lang="en" sz="1500">
                <a:solidFill>
                  <a:schemeClr val="lt2"/>
                </a:solidFill>
                <a:latin typeface="Roboto"/>
                <a:ea typeface="Roboto"/>
                <a:cs typeface="Roboto"/>
                <a:sym typeface="Roboto"/>
              </a:rPr>
              <a:t>RMSprop also adapts the learning rate for each parameter based on the root mean square of past gradients for that parameter.</a:t>
            </a:r>
            <a:br>
              <a:rPr lang="en" sz="1500">
                <a:solidFill>
                  <a:schemeClr val="lt2"/>
                </a:solidFill>
                <a:latin typeface="Roboto"/>
                <a:ea typeface="Roboto"/>
                <a:cs typeface="Roboto"/>
                <a:sym typeface="Roboto"/>
              </a:rPr>
            </a:br>
            <a:endParaRPr sz="1500">
              <a:solidFill>
                <a:schemeClr val="lt2"/>
              </a:solidFill>
              <a:latin typeface="Roboto"/>
              <a:ea typeface="Roboto"/>
              <a:cs typeface="Roboto"/>
              <a:sym typeface="Roboto"/>
            </a:endParaRPr>
          </a:p>
          <a:p>
            <a:pPr indent="-323850" lvl="0" marL="457200" rtl="0" algn="l">
              <a:lnSpc>
                <a:spcPct val="115000"/>
              </a:lnSpc>
              <a:spcBef>
                <a:spcPts val="0"/>
              </a:spcBef>
              <a:spcAft>
                <a:spcPts val="0"/>
              </a:spcAft>
              <a:buClr>
                <a:schemeClr val="lt2"/>
              </a:buClr>
              <a:buSzPts val="1500"/>
              <a:buFont typeface="Roboto"/>
              <a:buChar char="●"/>
            </a:pPr>
            <a:r>
              <a:rPr lang="en" sz="1500">
                <a:solidFill>
                  <a:schemeClr val="lt2"/>
                </a:solidFill>
                <a:latin typeface="Roboto"/>
                <a:ea typeface="Roboto"/>
                <a:cs typeface="Roboto"/>
                <a:sym typeface="Roboto"/>
              </a:rPr>
              <a:t>It divides the learning rate by a running average of the magnitudes of recent gradients, which helps in reducing the learning rate for parameters that have large gradients and increasing it for parameters with small gradients.</a:t>
            </a:r>
            <a:br>
              <a:rPr lang="en" sz="1500">
                <a:solidFill>
                  <a:schemeClr val="lt2"/>
                </a:solidFill>
                <a:latin typeface="Roboto"/>
                <a:ea typeface="Roboto"/>
                <a:cs typeface="Roboto"/>
                <a:sym typeface="Roboto"/>
              </a:rPr>
            </a:br>
            <a:endParaRPr sz="1500">
              <a:solidFill>
                <a:schemeClr val="lt2"/>
              </a:solidFill>
              <a:latin typeface="Roboto"/>
              <a:ea typeface="Roboto"/>
              <a:cs typeface="Roboto"/>
              <a:sym typeface="Roboto"/>
            </a:endParaRPr>
          </a:p>
          <a:p>
            <a:pPr indent="-323850" lvl="0" marL="457200" rtl="0" algn="l">
              <a:lnSpc>
                <a:spcPct val="115000"/>
              </a:lnSpc>
              <a:spcBef>
                <a:spcPts val="0"/>
              </a:spcBef>
              <a:spcAft>
                <a:spcPts val="0"/>
              </a:spcAft>
              <a:buClr>
                <a:schemeClr val="lt2"/>
              </a:buClr>
              <a:buSzPts val="1500"/>
              <a:buFont typeface="Roboto"/>
              <a:buChar char="●"/>
            </a:pPr>
            <a:r>
              <a:rPr lang="en" sz="1500">
                <a:solidFill>
                  <a:schemeClr val="lt2"/>
                </a:solidFill>
                <a:latin typeface="Roboto"/>
                <a:ea typeface="Roboto"/>
                <a:cs typeface="Roboto"/>
                <a:sym typeface="Roboto"/>
              </a:rPr>
              <a:t>RMSprop addresses the problem of Adagrad's aggressive and monotonically decreasing learning rate by using a decaying average of squared gradients.</a:t>
            </a:r>
            <a:endParaRPr sz="1500">
              <a:solidFill>
                <a:schemeClr val="lt2"/>
              </a:solidFill>
              <a:latin typeface="Roboto"/>
              <a:ea typeface="Roboto"/>
              <a:cs typeface="Roboto"/>
              <a:sym typeface="Roboto"/>
            </a:endParaRPr>
          </a:p>
        </p:txBody>
      </p:sp>
      <p:pic>
        <p:nvPicPr>
          <p:cNvPr id="256" name="Google Shape;256;p44"/>
          <p:cNvPicPr preferRelativeResize="0"/>
          <p:nvPr/>
        </p:nvPicPr>
        <p:blipFill>
          <a:blip r:embed="rId3">
            <a:alphaModFix/>
          </a:blip>
          <a:stretch>
            <a:fillRect/>
          </a:stretch>
        </p:blipFill>
        <p:spPr>
          <a:xfrm>
            <a:off x="5483775" y="496225"/>
            <a:ext cx="2200275" cy="495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nvSpPr>
        <p:spPr>
          <a:xfrm>
            <a:off x="713225" y="472350"/>
            <a:ext cx="52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rPr>
              <a:t> 4. Adam(Adaptive Momentum Estimation)</a:t>
            </a:r>
            <a:endParaRPr b="1" sz="1800">
              <a:solidFill>
                <a:schemeClr val="lt2"/>
              </a:solidFill>
            </a:endParaRPr>
          </a:p>
        </p:txBody>
      </p:sp>
      <p:sp>
        <p:nvSpPr>
          <p:cNvPr id="262" name="Google Shape;262;p45"/>
          <p:cNvSpPr txBox="1"/>
          <p:nvPr/>
        </p:nvSpPr>
        <p:spPr>
          <a:xfrm>
            <a:off x="1094850" y="1362225"/>
            <a:ext cx="69543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Combines the ideas of momentum and adaptive learning rates.</a:t>
            </a:r>
            <a:br>
              <a:rPr lang="en"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Maintains both a decaying average of past gradients (like momentum) and a decaying average of past squared gradients (like Adagrad).</a:t>
            </a:r>
            <a:br>
              <a:rPr lang="en"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Computes individual adaptive learning rates for different parameters.</a:t>
            </a:r>
            <a:br>
              <a:rPr lang="en" sz="1600">
                <a:solidFill>
                  <a:schemeClr val="lt2"/>
                </a:solidFill>
                <a:latin typeface="Roboto"/>
                <a:ea typeface="Roboto"/>
                <a:cs typeface="Roboto"/>
                <a:sym typeface="Roboto"/>
              </a:rPr>
            </a:br>
            <a:endParaRPr sz="1600">
              <a:solidFill>
                <a:schemeClr val="lt2"/>
              </a:solidFill>
              <a:latin typeface="Roboto"/>
              <a:ea typeface="Roboto"/>
              <a:cs typeface="Roboto"/>
              <a:sym typeface="Roboto"/>
            </a:endParaRPr>
          </a:p>
          <a:p>
            <a:pPr indent="-330200" lvl="0" marL="457200" rtl="0" algn="l">
              <a:lnSpc>
                <a:spcPct val="115000"/>
              </a:lnSpc>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Generally performs well across a wide range of deep learning architectures and hyperparameters.</a:t>
            </a:r>
            <a:endParaRPr sz="16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1508204" y="181553"/>
            <a:ext cx="6373827" cy="4780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838675" y="313525"/>
            <a:ext cx="6764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2"/>
                </a:solidFill>
                <a:latin typeface="Fira Sans Condensed"/>
                <a:ea typeface="Fira Sans Condensed"/>
                <a:cs typeface="Fira Sans Condensed"/>
                <a:sym typeface="Fira Sans Condensed"/>
              </a:rPr>
              <a:t>Neural Network</a:t>
            </a:r>
            <a:endParaRPr b="1" sz="2700">
              <a:solidFill>
                <a:schemeClr val="lt2"/>
              </a:solidFill>
              <a:latin typeface="Fira Sans Condensed"/>
              <a:ea typeface="Fira Sans Condensed"/>
              <a:cs typeface="Fira Sans Condensed"/>
              <a:sym typeface="Fira Sans Condensed"/>
            </a:endParaRPr>
          </a:p>
        </p:txBody>
      </p:sp>
      <p:sp>
        <p:nvSpPr>
          <p:cNvPr id="76" name="Google Shape;76;p17"/>
          <p:cNvSpPr txBox="1"/>
          <p:nvPr/>
        </p:nvSpPr>
        <p:spPr>
          <a:xfrm>
            <a:off x="838675" y="1120300"/>
            <a:ext cx="7137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latin typeface="Fira Sans Condensed Light"/>
                <a:ea typeface="Fira Sans Condensed Light"/>
                <a:cs typeface="Fira Sans Condensed Light"/>
                <a:sym typeface="Fira Sans Condensed Light"/>
              </a:rPr>
              <a:t>Take in data as </a:t>
            </a:r>
            <a:r>
              <a:rPr b="1" lang="en" sz="1600">
                <a:solidFill>
                  <a:srgbClr val="69E781"/>
                </a:solidFill>
                <a:latin typeface="Fira Sans Condensed"/>
                <a:ea typeface="Fira Sans Condensed"/>
                <a:cs typeface="Fira Sans Condensed"/>
                <a:sym typeface="Fira Sans Condensed"/>
              </a:rPr>
              <a:t>input</a:t>
            </a:r>
            <a:r>
              <a:rPr lang="en" sz="1600">
                <a:solidFill>
                  <a:schemeClr val="lt2"/>
                </a:solidFill>
                <a:latin typeface="Fira Sans Condensed Light"/>
                <a:ea typeface="Fira Sans Condensed Light"/>
                <a:cs typeface="Fira Sans Condensed Light"/>
                <a:sym typeface="Fira Sans Condensed Light"/>
              </a:rPr>
              <a:t>.</a:t>
            </a:r>
            <a:endParaRPr sz="16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6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sz="1600">
                <a:solidFill>
                  <a:srgbClr val="69E781"/>
                </a:solidFill>
                <a:latin typeface="Fira Sans Condensed"/>
                <a:ea typeface="Fira Sans Condensed"/>
                <a:cs typeface="Fira Sans Condensed"/>
                <a:sym typeface="Fira Sans Condensed"/>
              </a:rPr>
              <a:t>Train </a:t>
            </a:r>
            <a:r>
              <a:rPr lang="en" sz="1600">
                <a:solidFill>
                  <a:schemeClr val="lt2"/>
                </a:solidFill>
                <a:latin typeface="Fira Sans Condensed Light"/>
                <a:ea typeface="Fira Sans Condensed Light"/>
                <a:cs typeface="Fira Sans Condensed Light"/>
                <a:sym typeface="Fira Sans Condensed Light"/>
              </a:rPr>
              <a:t>themselves to understand patterns in the data.</a:t>
            </a:r>
            <a:endParaRPr sz="16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6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sz="1600">
                <a:solidFill>
                  <a:srgbClr val="69E781"/>
                </a:solidFill>
                <a:latin typeface="Fira Sans Condensed"/>
                <a:ea typeface="Fira Sans Condensed"/>
                <a:cs typeface="Fira Sans Condensed"/>
                <a:sym typeface="Fira Sans Condensed"/>
              </a:rPr>
              <a:t>Output </a:t>
            </a:r>
            <a:r>
              <a:rPr lang="en" sz="1600">
                <a:solidFill>
                  <a:schemeClr val="lt2"/>
                </a:solidFill>
                <a:latin typeface="Fira Sans Condensed Light"/>
                <a:ea typeface="Fira Sans Condensed Light"/>
                <a:cs typeface="Fira Sans Condensed Light"/>
                <a:sym typeface="Fira Sans Condensed Light"/>
              </a:rPr>
              <a:t>useful prediction.</a:t>
            </a:r>
            <a:endParaRPr sz="1600">
              <a:solidFill>
                <a:schemeClr val="lt2"/>
              </a:solidFill>
              <a:latin typeface="Fira Sans Condensed Light"/>
              <a:ea typeface="Fira Sans Condensed Light"/>
              <a:cs typeface="Fira Sans Condensed Light"/>
              <a:sym typeface="Fira Sans Condensed Light"/>
            </a:endParaRPr>
          </a:p>
        </p:txBody>
      </p:sp>
      <p:pic>
        <p:nvPicPr>
          <p:cNvPr id="77" name="Google Shape;77;p17"/>
          <p:cNvPicPr preferRelativeResize="0"/>
          <p:nvPr/>
        </p:nvPicPr>
        <p:blipFill>
          <a:blip r:embed="rId3">
            <a:alphaModFix/>
          </a:blip>
          <a:stretch>
            <a:fillRect/>
          </a:stretch>
        </p:blipFill>
        <p:spPr>
          <a:xfrm>
            <a:off x="4388372" y="2045475"/>
            <a:ext cx="4580979" cy="3015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1634650" y="991525"/>
            <a:ext cx="6374400" cy="281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700">
                <a:solidFill>
                  <a:schemeClr val="lt2"/>
                </a:solidFill>
                <a:latin typeface="Fira Sans Condensed Light"/>
                <a:ea typeface="Fira Sans Condensed Light"/>
                <a:cs typeface="Fira Sans Condensed Light"/>
                <a:sym typeface="Fira Sans Condensed Light"/>
              </a:rPr>
              <a:t>The </a:t>
            </a:r>
            <a:r>
              <a:rPr b="1" lang="en" sz="5700">
                <a:solidFill>
                  <a:srgbClr val="69E781"/>
                </a:solidFill>
                <a:latin typeface="Fira Sans Condensed"/>
                <a:ea typeface="Fira Sans Condensed"/>
                <a:cs typeface="Fira Sans Condensed"/>
                <a:sym typeface="Fira Sans Condensed"/>
              </a:rPr>
              <a:t>Learning Process </a:t>
            </a:r>
            <a:r>
              <a:rPr lang="en" sz="5700">
                <a:solidFill>
                  <a:schemeClr val="lt2"/>
                </a:solidFill>
                <a:latin typeface="Fira Sans Condensed Light"/>
                <a:ea typeface="Fira Sans Condensed Light"/>
                <a:cs typeface="Fira Sans Condensed Light"/>
                <a:sym typeface="Fira Sans Condensed Light"/>
              </a:rPr>
              <a:t>of a Neural Network</a:t>
            </a:r>
            <a:endParaRPr sz="57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1189950" y="473950"/>
            <a:ext cx="676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2"/>
                </a:solidFill>
                <a:latin typeface="Fira Sans Condensed"/>
                <a:ea typeface="Fira Sans Condensed"/>
                <a:cs typeface="Fira Sans Condensed"/>
                <a:sym typeface="Fira Sans Condensed"/>
              </a:rPr>
              <a:t>Forward Propagation</a:t>
            </a:r>
            <a:endParaRPr b="1" sz="3200">
              <a:solidFill>
                <a:schemeClr val="lt2"/>
              </a:solidFill>
              <a:latin typeface="Fira Sans Condensed"/>
              <a:ea typeface="Fira Sans Condensed"/>
              <a:cs typeface="Fira Sans Condensed"/>
              <a:sym typeface="Fira Sans Condensed"/>
            </a:endParaRPr>
          </a:p>
        </p:txBody>
      </p:sp>
      <p:sp>
        <p:nvSpPr>
          <p:cNvPr id="88" name="Google Shape;88;p19"/>
          <p:cNvSpPr/>
          <p:nvPr/>
        </p:nvSpPr>
        <p:spPr>
          <a:xfrm>
            <a:off x="407375" y="516400"/>
            <a:ext cx="611700" cy="5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Fira Sans Condensed"/>
                <a:ea typeface="Fira Sans Condensed"/>
                <a:cs typeface="Fira Sans Condensed"/>
                <a:sym typeface="Fira Sans Condensed"/>
              </a:rPr>
              <a:t>1</a:t>
            </a:r>
            <a:endParaRPr b="1" sz="2500">
              <a:latin typeface="Fira Sans Condensed"/>
              <a:ea typeface="Fira Sans Condensed"/>
              <a:cs typeface="Fira Sans Condensed"/>
              <a:sym typeface="Fira Sans Condensed"/>
            </a:endParaRPr>
          </a:p>
        </p:txBody>
      </p:sp>
      <p:sp>
        <p:nvSpPr>
          <p:cNvPr id="89" name="Google Shape;89;p19"/>
          <p:cNvSpPr txBox="1"/>
          <p:nvPr/>
        </p:nvSpPr>
        <p:spPr>
          <a:xfrm>
            <a:off x="6516700" y="1835825"/>
            <a:ext cx="246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Fira Sans Condensed"/>
                <a:ea typeface="Fira Sans Condensed"/>
                <a:cs typeface="Fira Sans Condensed"/>
                <a:sym typeface="Fira Sans Condensed"/>
              </a:rPr>
              <a:t>Weight</a:t>
            </a:r>
            <a:r>
              <a:rPr lang="en" sz="1600">
                <a:solidFill>
                  <a:schemeClr val="lt2"/>
                </a:solidFill>
                <a:latin typeface="Fira Sans Condensed Light"/>
                <a:ea typeface="Fira Sans Condensed Light"/>
                <a:cs typeface="Fira Sans Condensed Light"/>
                <a:sym typeface="Fira Sans Condensed Light"/>
              </a:rPr>
              <a:t>: How important is that neuron.</a:t>
            </a:r>
            <a:endParaRPr sz="1600">
              <a:solidFill>
                <a:schemeClr val="lt2"/>
              </a:solidFill>
              <a:latin typeface="Fira Sans Condensed Light"/>
              <a:ea typeface="Fira Sans Condensed Light"/>
              <a:cs typeface="Fira Sans Condensed Light"/>
              <a:sym typeface="Fira Sans Condensed Light"/>
            </a:endParaRPr>
          </a:p>
        </p:txBody>
      </p:sp>
      <p:sp>
        <p:nvSpPr>
          <p:cNvPr id="90" name="Google Shape;90;p19"/>
          <p:cNvSpPr txBox="1"/>
          <p:nvPr/>
        </p:nvSpPr>
        <p:spPr>
          <a:xfrm>
            <a:off x="6531250" y="2571750"/>
            <a:ext cx="243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Fira Sans Condensed"/>
                <a:ea typeface="Fira Sans Condensed"/>
                <a:cs typeface="Fira Sans Condensed"/>
                <a:sym typeface="Fira Sans Condensed"/>
              </a:rPr>
              <a:t>Bias</a:t>
            </a:r>
            <a:r>
              <a:rPr lang="en" sz="1600">
                <a:solidFill>
                  <a:schemeClr val="lt2"/>
                </a:solidFill>
                <a:latin typeface="Fira Sans Condensed Light"/>
                <a:ea typeface="Fira Sans Condensed Light"/>
                <a:cs typeface="Fira Sans Condensed Light"/>
                <a:sym typeface="Fira Sans Condensed Light"/>
              </a:rPr>
              <a:t>: opinion to that relationship,</a:t>
            </a:r>
            <a:endParaRPr sz="16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600">
                <a:solidFill>
                  <a:schemeClr val="lt2"/>
                </a:solidFill>
                <a:latin typeface="Fira Sans Condensed Light"/>
                <a:ea typeface="Fira Sans Condensed Light"/>
                <a:cs typeface="Fira Sans Condensed Light"/>
                <a:sym typeface="Fira Sans Condensed Light"/>
              </a:rPr>
              <a:t>Shift the activation function toyhr right or the left.</a:t>
            </a:r>
            <a:endParaRPr sz="1600">
              <a:solidFill>
                <a:schemeClr val="lt2"/>
              </a:solidFill>
              <a:latin typeface="Fira Sans Condensed Light"/>
              <a:ea typeface="Fira Sans Condensed Light"/>
              <a:cs typeface="Fira Sans Condensed Light"/>
              <a:sym typeface="Fira Sans Condensed Light"/>
            </a:endParaRPr>
          </a:p>
        </p:txBody>
      </p:sp>
      <p:pic>
        <p:nvPicPr>
          <p:cNvPr id="91" name="Google Shape;91;p19"/>
          <p:cNvPicPr preferRelativeResize="0"/>
          <p:nvPr/>
        </p:nvPicPr>
        <p:blipFill>
          <a:blip r:embed="rId3">
            <a:alphaModFix/>
          </a:blip>
          <a:stretch>
            <a:fillRect/>
          </a:stretch>
        </p:blipFill>
        <p:spPr>
          <a:xfrm>
            <a:off x="187675" y="1346950"/>
            <a:ext cx="6197350" cy="29437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3879013" y="991525"/>
            <a:ext cx="5148920" cy="3956175"/>
          </a:xfrm>
          <a:prstGeom prst="rect">
            <a:avLst/>
          </a:prstGeom>
          <a:noFill/>
          <a:ln>
            <a:noFill/>
          </a:ln>
        </p:spPr>
      </p:pic>
      <p:sp>
        <p:nvSpPr>
          <p:cNvPr id="97" name="Google Shape;97;p20"/>
          <p:cNvSpPr txBox="1"/>
          <p:nvPr/>
        </p:nvSpPr>
        <p:spPr>
          <a:xfrm>
            <a:off x="1019075" y="416200"/>
            <a:ext cx="676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2"/>
                </a:solidFill>
                <a:latin typeface="Fira Sans Condensed"/>
                <a:ea typeface="Fira Sans Condensed"/>
                <a:cs typeface="Fira Sans Condensed"/>
                <a:sym typeface="Fira Sans Condensed"/>
              </a:rPr>
              <a:t>BackPropagation:</a:t>
            </a:r>
            <a:endParaRPr b="1" sz="3200">
              <a:solidFill>
                <a:schemeClr val="lt2"/>
              </a:solidFill>
              <a:latin typeface="Fira Sans Condensed"/>
              <a:ea typeface="Fira Sans Condensed"/>
              <a:cs typeface="Fira Sans Condensed"/>
              <a:sym typeface="Fira Sans Condensed"/>
            </a:endParaRPr>
          </a:p>
        </p:txBody>
      </p:sp>
      <p:sp>
        <p:nvSpPr>
          <p:cNvPr id="98" name="Google Shape;98;p20"/>
          <p:cNvSpPr/>
          <p:nvPr/>
        </p:nvSpPr>
        <p:spPr>
          <a:xfrm>
            <a:off x="348575" y="466300"/>
            <a:ext cx="611700" cy="5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Fira Sans Condensed"/>
                <a:ea typeface="Fira Sans Condensed"/>
                <a:cs typeface="Fira Sans Condensed"/>
                <a:sym typeface="Fira Sans Condensed"/>
              </a:rPr>
              <a:t>2</a:t>
            </a:r>
            <a:endParaRPr b="1" sz="2500">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p:cNvPicPr preferRelativeResize="0"/>
          <p:nvPr/>
        </p:nvPicPr>
        <p:blipFill rotWithShape="1">
          <a:blip r:embed="rId3">
            <a:alphaModFix/>
          </a:blip>
          <a:srcRect b="23633" l="63754" r="14427" t="19128"/>
          <a:stretch/>
        </p:blipFill>
        <p:spPr>
          <a:xfrm>
            <a:off x="178775" y="732886"/>
            <a:ext cx="4105001" cy="3028689"/>
          </a:xfrm>
          <a:prstGeom prst="rect">
            <a:avLst/>
          </a:prstGeom>
          <a:noFill/>
          <a:ln>
            <a:noFill/>
          </a:ln>
        </p:spPr>
      </p:pic>
      <p:pic>
        <p:nvPicPr>
          <p:cNvPr id="104" name="Google Shape;104;p21"/>
          <p:cNvPicPr preferRelativeResize="0"/>
          <p:nvPr/>
        </p:nvPicPr>
        <p:blipFill rotWithShape="1">
          <a:blip r:embed="rId4">
            <a:alphaModFix/>
          </a:blip>
          <a:srcRect b="15586" l="58807" r="12901" t="26580"/>
          <a:stretch/>
        </p:blipFill>
        <p:spPr>
          <a:xfrm>
            <a:off x="4516875" y="2106549"/>
            <a:ext cx="4351974" cy="2502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